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6" r:id="rId2"/>
    <p:sldId id="257" r:id="rId3"/>
    <p:sldId id="307" r:id="rId4"/>
    <p:sldId id="295" r:id="rId5"/>
    <p:sldId id="296" r:id="rId6"/>
    <p:sldId id="308" r:id="rId7"/>
    <p:sldId id="313" r:id="rId8"/>
    <p:sldId id="316" r:id="rId9"/>
    <p:sldId id="318" r:id="rId10"/>
    <p:sldId id="317" r:id="rId11"/>
  </p:sldIdLst>
  <p:sldSz cx="9144000" cy="6858000" type="screen4x3"/>
  <p:notesSz cx="6888163" cy="10020300"/>
  <p:defaultTextStyle>
    <a:defPPr>
      <a:defRPr lang="en-US"/>
    </a:defPPr>
    <a:lvl1pPr marL="0" algn="l" defTabSz="822927" rtl="0" eaLnBrk="1" latinLnBrk="0" hangingPunct="1">
      <a:defRPr sz="1620" kern="1200">
        <a:solidFill>
          <a:schemeClr val="tx1"/>
        </a:solidFill>
        <a:latin typeface="+mn-lt"/>
        <a:ea typeface="+mn-ea"/>
        <a:cs typeface="+mn-cs"/>
      </a:defRPr>
    </a:lvl1pPr>
    <a:lvl2pPr marL="411464" algn="l" defTabSz="822927" rtl="0" eaLnBrk="1" latinLnBrk="0" hangingPunct="1">
      <a:defRPr sz="1620" kern="1200">
        <a:solidFill>
          <a:schemeClr val="tx1"/>
        </a:solidFill>
        <a:latin typeface="+mn-lt"/>
        <a:ea typeface="+mn-ea"/>
        <a:cs typeface="+mn-cs"/>
      </a:defRPr>
    </a:lvl2pPr>
    <a:lvl3pPr marL="822927" algn="l" defTabSz="822927" rtl="0" eaLnBrk="1" latinLnBrk="0" hangingPunct="1">
      <a:defRPr sz="1620" kern="1200">
        <a:solidFill>
          <a:schemeClr val="tx1"/>
        </a:solidFill>
        <a:latin typeface="+mn-lt"/>
        <a:ea typeface="+mn-ea"/>
        <a:cs typeface="+mn-cs"/>
      </a:defRPr>
    </a:lvl3pPr>
    <a:lvl4pPr marL="1234391" algn="l" defTabSz="822927" rtl="0" eaLnBrk="1" latinLnBrk="0" hangingPunct="1">
      <a:defRPr sz="1620" kern="1200">
        <a:solidFill>
          <a:schemeClr val="tx1"/>
        </a:solidFill>
        <a:latin typeface="+mn-lt"/>
        <a:ea typeface="+mn-ea"/>
        <a:cs typeface="+mn-cs"/>
      </a:defRPr>
    </a:lvl4pPr>
    <a:lvl5pPr marL="1645854" algn="l" defTabSz="822927" rtl="0" eaLnBrk="1" latinLnBrk="0" hangingPunct="1">
      <a:defRPr sz="1620" kern="1200">
        <a:solidFill>
          <a:schemeClr val="tx1"/>
        </a:solidFill>
        <a:latin typeface="+mn-lt"/>
        <a:ea typeface="+mn-ea"/>
        <a:cs typeface="+mn-cs"/>
      </a:defRPr>
    </a:lvl5pPr>
    <a:lvl6pPr marL="2057318" algn="l" defTabSz="822927" rtl="0" eaLnBrk="1" latinLnBrk="0" hangingPunct="1">
      <a:defRPr sz="1620" kern="1200">
        <a:solidFill>
          <a:schemeClr val="tx1"/>
        </a:solidFill>
        <a:latin typeface="+mn-lt"/>
        <a:ea typeface="+mn-ea"/>
        <a:cs typeface="+mn-cs"/>
      </a:defRPr>
    </a:lvl6pPr>
    <a:lvl7pPr marL="2468781" algn="l" defTabSz="822927" rtl="0" eaLnBrk="1" latinLnBrk="0" hangingPunct="1">
      <a:defRPr sz="1620" kern="1200">
        <a:solidFill>
          <a:schemeClr val="tx1"/>
        </a:solidFill>
        <a:latin typeface="+mn-lt"/>
        <a:ea typeface="+mn-ea"/>
        <a:cs typeface="+mn-cs"/>
      </a:defRPr>
    </a:lvl7pPr>
    <a:lvl8pPr marL="2880245" algn="l" defTabSz="822927" rtl="0" eaLnBrk="1" latinLnBrk="0" hangingPunct="1">
      <a:defRPr sz="1620" kern="1200">
        <a:solidFill>
          <a:schemeClr val="tx1"/>
        </a:solidFill>
        <a:latin typeface="+mn-lt"/>
        <a:ea typeface="+mn-ea"/>
        <a:cs typeface="+mn-cs"/>
      </a:defRPr>
    </a:lvl8pPr>
    <a:lvl9pPr marL="3291708" algn="l" defTabSz="822927"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49E28-70B3-44CB-9D9B-305AB7D7DBC5}" v="2" dt="2022-04-07T19:11:18.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4416" autoAdjust="0"/>
  </p:normalViewPr>
  <p:slideViewPr>
    <p:cSldViewPr snapToGrid="0" snapToObjects="1">
      <p:cViewPr varScale="1">
        <p:scale>
          <a:sx n="63" d="100"/>
          <a:sy n="63" d="100"/>
        </p:scale>
        <p:origin x="474" y="72"/>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Duggan" userId="28a76597a6172a63" providerId="LiveId" clId="{28549E28-70B3-44CB-9D9B-305AB7D7DBC5}"/>
    <pc:docChg chg="delSld modSld modNotesMaster">
      <pc:chgData name="Glenn Duggan" userId="28a76597a6172a63" providerId="LiveId" clId="{28549E28-70B3-44CB-9D9B-305AB7D7DBC5}" dt="2022-04-07T19:11:18.293" v="2" actId="20577"/>
      <pc:docMkLst>
        <pc:docMk/>
      </pc:docMkLst>
      <pc:sldChg chg="del">
        <pc:chgData name="Glenn Duggan" userId="28a76597a6172a63" providerId="LiveId" clId="{28549E28-70B3-44CB-9D9B-305AB7D7DBC5}" dt="2022-04-06T17:32:30.399" v="0" actId="2696"/>
        <pc:sldMkLst>
          <pc:docMk/>
          <pc:sldMk cId="1927031923" sldId="314"/>
        </pc:sldMkLst>
      </pc:sldChg>
      <pc:sldChg chg="modSp">
        <pc:chgData name="Glenn Duggan" userId="28a76597a6172a63" providerId="LiveId" clId="{28549E28-70B3-44CB-9D9B-305AB7D7DBC5}" dt="2022-04-07T19:11:18.293" v="2" actId="20577"/>
        <pc:sldMkLst>
          <pc:docMk/>
          <pc:sldMk cId="1484885955" sldId="316"/>
        </pc:sldMkLst>
        <pc:spChg chg="mod">
          <ac:chgData name="Glenn Duggan" userId="28a76597a6172a63" providerId="LiveId" clId="{28549E28-70B3-44CB-9D9B-305AB7D7DBC5}" dt="2022-04-07T19:11:18.293" v="2" actId="20577"/>
          <ac:spMkLst>
            <pc:docMk/>
            <pc:sldMk cId="1484885955" sldId="316"/>
            <ac:spMk id="6" creationId="{B112A370-7C35-4161-95B7-B07985BC06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0F0D398-92B5-8E47-97E2-2D93FFB06E40}" type="datetimeFigureOut">
              <a:rPr lang="en-US" smtClean="0"/>
              <a:t>4/7/2022</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6ECBFA5-DE6E-3D46-8B17-FF8D7653DA62}" type="slidenum">
              <a:rPr lang="en-US" smtClean="0"/>
              <a:t>‹#›</a:t>
            </a:fld>
            <a:endParaRPr lang="en-US"/>
          </a:p>
        </p:txBody>
      </p:sp>
    </p:spTree>
    <p:extLst>
      <p:ext uri="{BB962C8B-B14F-4D97-AF65-F5344CB8AC3E}">
        <p14:creationId xmlns:p14="http://schemas.microsoft.com/office/powerpoint/2010/main" val="1410226735"/>
      </p:ext>
    </p:extLst>
  </p:cSld>
  <p:clrMap bg1="lt1" tx1="dk1" bg2="lt2" tx2="dk2" accent1="accent1" accent2="accent2" accent3="accent3" accent4="accent4" accent5="accent5" accent6="accent6" hlink="hlink" folHlink="folHlink"/>
  <p:notesStyle>
    <a:lvl1pPr marL="0" algn="l" defTabSz="822927" rtl="0" eaLnBrk="1" latinLnBrk="0" hangingPunct="1">
      <a:defRPr sz="1080" kern="1200">
        <a:solidFill>
          <a:schemeClr val="tx1"/>
        </a:solidFill>
        <a:latin typeface="+mn-lt"/>
        <a:ea typeface="+mn-ea"/>
        <a:cs typeface="+mn-cs"/>
      </a:defRPr>
    </a:lvl1pPr>
    <a:lvl2pPr marL="411464" algn="l" defTabSz="822927" rtl="0" eaLnBrk="1" latinLnBrk="0" hangingPunct="1">
      <a:defRPr sz="1080" kern="1200">
        <a:solidFill>
          <a:schemeClr val="tx1"/>
        </a:solidFill>
        <a:latin typeface="+mn-lt"/>
        <a:ea typeface="+mn-ea"/>
        <a:cs typeface="+mn-cs"/>
      </a:defRPr>
    </a:lvl2pPr>
    <a:lvl3pPr marL="822927" algn="l" defTabSz="822927" rtl="0" eaLnBrk="1" latinLnBrk="0" hangingPunct="1">
      <a:defRPr sz="1080" kern="1200">
        <a:solidFill>
          <a:schemeClr val="tx1"/>
        </a:solidFill>
        <a:latin typeface="+mn-lt"/>
        <a:ea typeface="+mn-ea"/>
        <a:cs typeface="+mn-cs"/>
      </a:defRPr>
    </a:lvl3pPr>
    <a:lvl4pPr marL="1234391" algn="l" defTabSz="822927" rtl="0" eaLnBrk="1" latinLnBrk="0" hangingPunct="1">
      <a:defRPr sz="1080" kern="1200">
        <a:solidFill>
          <a:schemeClr val="tx1"/>
        </a:solidFill>
        <a:latin typeface="+mn-lt"/>
        <a:ea typeface="+mn-ea"/>
        <a:cs typeface="+mn-cs"/>
      </a:defRPr>
    </a:lvl4pPr>
    <a:lvl5pPr marL="1645854" algn="l" defTabSz="822927" rtl="0" eaLnBrk="1" latinLnBrk="0" hangingPunct="1">
      <a:defRPr sz="1080" kern="1200">
        <a:solidFill>
          <a:schemeClr val="tx1"/>
        </a:solidFill>
        <a:latin typeface="+mn-lt"/>
        <a:ea typeface="+mn-ea"/>
        <a:cs typeface="+mn-cs"/>
      </a:defRPr>
    </a:lvl5pPr>
    <a:lvl6pPr marL="2057318" algn="l" defTabSz="822927" rtl="0" eaLnBrk="1" latinLnBrk="0" hangingPunct="1">
      <a:defRPr sz="1080" kern="1200">
        <a:solidFill>
          <a:schemeClr val="tx1"/>
        </a:solidFill>
        <a:latin typeface="+mn-lt"/>
        <a:ea typeface="+mn-ea"/>
        <a:cs typeface="+mn-cs"/>
      </a:defRPr>
    </a:lvl6pPr>
    <a:lvl7pPr marL="2468781" algn="l" defTabSz="822927" rtl="0" eaLnBrk="1" latinLnBrk="0" hangingPunct="1">
      <a:defRPr sz="1080" kern="1200">
        <a:solidFill>
          <a:schemeClr val="tx1"/>
        </a:solidFill>
        <a:latin typeface="+mn-lt"/>
        <a:ea typeface="+mn-ea"/>
        <a:cs typeface="+mn-cs"/>
      </a:defRPr>
    </a:lvl7pPr>
    <a:lvl8pPr marL="2880245" algn="l" defTabSz="822927" rtl="0" eaLnBrk="1" latinLnBrk="0" hangingPunct="1">
      <a:defRPr sz="1080" kern="1200">
        <a:solidFill>
          <a:schemeClr val="tx1"/>
        </a:solidFill>
        <a:latin typeface="+mn-lt"/>
        <a:ea typeface="+mn-ea"/>
        <a:cs typeface="+mn-cs"/>
      </a:defRPr>
    </a:lvl8pPr>
    <a:lvl9pPr marL="3291708" algn="l" defTabSz="822927"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look at how Umpires Communicate both verbally and non verbally.</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1</a:t>
            </a:fld>
            <a:endParaRPr lang="en-US"/>
          </a:p>
        </p:txBody>
      </p:sp>
    </p:spTree>
    <p:extLst>
      <p:ext uri="{BB962C8B-B14F-4D97-AF65-F5344CB8AC3E}">
        <p14:creationId xmlns:p14="http://schemas.microsoft.com/office/powerpoint/2010/main" val="368374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never stop learning and a good way of self appraising is to use a personal evaluation form such as this one.    Thank you.   Do you have any questions?</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10</a:t>
            </a:fld>
            <a:endParaRPr lang="en-US"/>
          </a:p>
        </p:txBody>
      </p:sp>
    </p:spTree>
    <p:extLst>
      <p:ext uri="{BB962C8B-B14F-4D97-AF65-F5344CB8AC3E}">
        <p14:creationId xmlns:p14="http://schemas.microsoft.com/office/powerpoint/2010/main" val="242341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experienced difficulties in reaching players, that is because everyone is different.    Something we should all note is that research has shown that players reactions to your decisions is not based on the decisions themselves but what the player thinks of you.</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2</a:t>
            </a:fld>
            <a:endParaRPr lang="en-US"/>
          </a:p>
        </p:txBody>
      </p:sp>
    </p:spTree>
    <p:extLst>
      <p:ext uri="{BB962C8B-B14F-4D97-AF65-F5344CB8AC3E}">
        <p14:creationId xmlns:p14="http://schemas.microsoft.com/office/powerpoint/2010/main" val="229229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players want of an umpire – lets look at them in no particular order </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3</a:t>
            </a:fld>
            <a:endParaRPr lang="en-US"/>
          </a:p>
        </p:txBody>
      </p:sp>
    </p:spTree>
    <p:extLst>
      <p:ext uri="{BB962C8B-B14F-4D97-AF65-F5344CB8AC3E}">
        <p14:creationId xmlns:p14="http://schemas.microsoft.com/office/powerpoint/2010/main" val="138611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best way to present yourself?   Show 3 Physically Relaxed, Assured &amp; Confident, Verbally – Clear Accurate &amp; Concise.   We have an ECB video coming up and these points will be well illustrated.</a:t>
            </a:r>
          </a:p>
          <a:p>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4</a:t>
            </a:fld>
            <a:endParaRPr lang="en-US"/>
          </a:p>
        </p:txBody>
      </p:sp>
    </p:spTree>
    <p:extLst>
      <p:ext uri="{BB962C8B-B14F-4D97-AF65-F5344CB8AC3E}">
        <p14:creationId xmlns:p14="http://schemas.microsoft.com/office/powerpoint/2010/main" val="43551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list (they come up one at a time).   Then put-up in one go things the official should not be.   There will be crosses that come up on a click to show they should not be used.  End with “Treat Players as Equals”.</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5</a:t>
            </a:fld>
            <a:endParaRPr lang="en-US"/>
          </a:p>
        </p:txBody>
      </p:sp>
    </p:spTree>
    <p:extLst>
      <p:ext uri="{BB962C8B-B14F-4D97-AF65-F5344CB8AC3E}">
        <p14:creationId xmlns:p14="http://schemas.microsoft.com/office/powerpoint/2010/main" val="192007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“Situation Monitoring” gaining Emotional Intelligence as you officiate the match.   Read players and handle accordingly.    Think of it as barometer for the status of the game. </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6</a:t>
            </a:fld>
            <a:endParaRPr lang="en-US"/>
          </a:p>
        </p:txBody>
      </p:sp>
    </p:spTree>
    <p:extLst>
      <p:ext uri="{BB962C8B-B14F-4D97-AF65-F5344CB8AC3E}">
        <p14:creationId xmlns:p14="http://schemas.microsoft.com/office/powerpoint/2010/main" val="285187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audience to consider how they handle things?   Have they developed their skills to ensure that they are heard, they are fair and equitable, that they adapt to managing players differently and above all do they take control of the situation. </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7</a:t>
            </a:fld>
            <a:endParaRPr lang="en-US"/>
          </a:p>
        </p:txBody>
      </p:sp>
    </p:spTree>
    <p:extLst>
      <p:ext uri="{BB962C8B-B14F-4D97-AF65-F5344CB8AC3E}">
        <p14:creationId xmlns:p14="http://schemas.microsoft.com/office/powerpoint/2010/main" val="340858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suggests that how players react to your decision is based on what they think of you! We have looked at how you can improve your verbal and non-verbal communications.   Ensure Verbal &amp; Non Verbal Communications  complement.   If you give off the right non-verbal signals of being relaxed, assured and confident back up with good verbal skills that are polite, respectful and friendly and you should stay away from taking on a domineering, dictatorial approach.    </a:t>
            </a:r>
          </a:p>
          <a:p>
            <a:endParaRPr lang="en-US" dirty="0"/>
          </a:p>
          <a:p>
            <a:r>
              <a:rPr lang="en-US" dirty="0"/>
              <a:t>These are skills that some officials find natural and easy whilst others of us have to work at it to get it right and we will with experience.   In particular we should work on our Situation Monitoring (Emotional Intelligence) by reading players emotions and how they are changing.   Experience will tell us how to react at each stage such as quiet word, humor perhaps.   Be prepared though that works on one occasion with a player will not necessarily work as well or at all with another player in another match situation.</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8</a:t>
            </a:fld>
            <a:endParaRPr lang="en-US"/>
          </a:p>
        </p:txBody>
      </p:sp>
    </p:spTree>
    <p:extLst>
      <p:ext uri="{BB962C8B-B14F-4D97-AF65-F5344CB8AC3E}">
        <p14:creationId xmlns:p14="http://schemas.microsoft.com/office/powerpoint/2010/main" val="187995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learnt that research suggests that how players react to your decision is based on what they think of you!  We have looked at how you can improve your verbal and non-verbal communications.   If you give off the right non-verbal signals of being relaxed, assured and confident back up with good verbal skills that are polite, respectful and friendly and you should stay away from taking on a domineering, dictatorial approach.    </a:t>
            </a:r>
          </a:p>
          <a:p>
            <a:endParaRPr lang="en-US" dirty="0"/>
          </a:p>
          <a:p>
            <a:r>
              <a:rPr lang="en-US" dirty="0"/>
              <a:t>These are skills that some officials find natural and easy whilst others of us have to work at it to get it right and we will with experience.   In particular we should work on our Situation Monitoring (Emotional Intelligence) by reading players emotions and how they are changing.   Experience will tell us how to react at each stage such as quiet word, humor perhaps.   Be prepared though that works on one occasion with a player will not necessarily work as well or at all with another player in another match situation.</a:t>
            </a:r>
            <a:endParaRPr lang="en-GB" dirty="0"/>
          </a:p>
        </p:txBody>
      </p:sp>
      <p:sp>
        <p:nvSpPr>
          <p:cNvPr id="4" name="Slide Number Placeholder 3"/>
          <p:cNvSpPr>
            <a:spLocks noGrp="1"/>
          </p:cNvSpPr>
          <p:nvPr>
            <p:ph type="sldNum" sz="quarter" idx="5"/>
          </p:nvPr>
        </p:nvSpPr>
        <p:spPr/>
        <p:txBody>
          <a:bodyPr/>
          <a:lstStyle/>
          <a:p>
            <a:fld id="{D6ECBFA5-DE6E-3D46-8B17-FF8D7653DA62}" type="slidenum">
              <a:rPr lang="en-US" smtClean="0"/>
              <a:t>9</a:t>
            </a:fld>
            <a:endParaRPr lang="en-US"/>
          </a:p>
        </p:txBody>
      </p:sp>
    </p:spTree>
    <p:extLst>
      <p:ext uri="{BB962C8B-B14F-4D97-AF65-F5344CB8AC3E}">
        <p14:creationId xmlns:p14="http://schemas.microsoft.com/office/powerpoint/2010/main" val="2096867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751"/>
            <a:ext cx="9144000" cy="68362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17654"/>
          </a:xfrm>
          <a:prstGeom prst="rect">
            <a:avLst/>
          </a:prstGeom>
          <a:solidFill>
            <a:srgbClr val="002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06539" y="215514"/>
            <a:ext cx="763633" cy="964062"/>
          </a:xfrm>
          <a:prstGeom prst="rect">
            <a:avLst/>
          </a:prstGeom>
          <a:ln>
            <a:noFill/>
          </a:ln>
        </p:spPr>
      </p:pic>
    </p:spTree>
    <p:extLst>
      <p:ext uri="{BB962C8B-B14F-4D97-AF65-F5344CB8AC3E}">
        <p14:creationId xmlns:p14="http://schemas.microsoft.com/office/powerpoint/2010/main" val="1892219546"/>
      </p:ext>
    </p:extLst>
  </p:cSld>
  <p:clrMap bg1="lt1" tx1="dk1" bg2="lt2" tx2="dk2" accent1="accent1" accent2="accent2" accent3="accent3" accent4="accent4" accent5="accent5" accent6="accent6" hlink="hlink" folHlink="folHlink"/>
  <p:sldLayoutIdLst>
    <p:sldLayoutId id="2147483685"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560" y="476672"/>
            <a:ext cx="6557336" cy="1569660"/>
          </a:xfrm>
          <a:prstGeom prst="rect">
            <a:avLst/>
          </a:prstGeom>
          <a:noFill/>
        </p:spPr>
        <p:txBody>
          <a:bodyPr wrap="square" rtlCol="0">
            <a:spAutoFit/>
          </a:bodyPr>
          <a:lstStyle/>
          <a:p>
            <a:r>
              <a:rPr lang="en-GB" sz="4800" b="1" dirty="0">
                <a:solidFill>
                  <a:schemeClr val="bg1"/>
                </a:solidFill>
                <a:latin typeface="Cocon-Regular" panose="020B0506030404030204" pitchFamily="34" charset="0"/>
                <a:cs typeface="Cocon-Regular" panose="020B0506030404030204" pitchFamily="34" charset="0"/>
              </a:rPr>
              <a:t>Umpire Communications – Verbal &amp; Non Verbal</a:t>
            </a:r>
            <a:endParaRPr lang="en-US" sz="4800" b="1" dirty="0">
              <a:latin typeface="Cocon-Regular" panose="020B0506030404030204" pitchFamily="34" charset="0"/>
              <a:cs typeface="Cocon-Regular" panose="020B0506030404030204" pitchFamily="34" charset="0"/>
            </a:endParaRPr>
          </a:p>
        </p:txBody>
      </p:sp>
    </p:spTree>
    <p:extLst>
      <p:ext uri="{BB962C8B-B14F-4D97-AF65-F5344CB8AC3E}">
        <p14:creationId xmlns:p14="http://schemas.microsoft.com/office/powerpoint/2010/main" val="20515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FAA78-81CB-4042-819C-17515C6606B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500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994"/>
            <a:ext cx="9144000" cy="6858000"/>
          </a:xfrm>
          <a:prstGeom prst="rect">
            <a:avLst/>
          </a:prstGeom>
        </p:spPr>
      </p:pic>
      <p:sp>
        <p:nvSpPr>
          <p:cNvPr id="3" name="TextBox 2"/>
          <p:cNvSpPr txBox="1"/>
          <p:nvPr/>
        </p:nvSpPr>
        <p:spPr>
          <a:xfrm>
            <a:off x="556102" y="2221992"/>
            <a:ext cx="7853920" cy="1323439"/>
          </a:xfrm>
          <a:prstGeom prst="rect">
            <a:avLst/>
          </a:prstGeom>
          <a:noFill/>
        </p:spPr>
        <p:txBody>
          <a:bodyPr wrap="square" rtlCol="0">
            <a:spAutoFit/>
          </a:bodyPr>
          <a:lstStyle/>
          <a:p>
            <a:r>
              <a:rPr lang="en-GB" sz="4000" b="1" dirty="0">
                <a:solidFill>
                  <a:schemeClr val="bg1"/>
                </a:solidFill>
                <a:latin typeface="Cocon-Regular" panose="020B0506030404030204" pitchFamily="34" charset="0"/>
                <a:cs typeface="Cocon-Regular" panose="020B0506030404030204" pitchFamily="34" charset="0"/>
              </a:rPr>
              <a:t>Sometimes difficult to find a way to reach a player.</a:t>
            </a:r>
            <a:endParaRPr lang="en-US" sz="4000" b="1" dirty="0">
              <a:latin typeface="Cocon-Regular" panose="020B0506030404030204" pitchFamily="34" charset="0"/>
              <a:cs typeface="Cocon-Regular" panose="020B0506030404030204" pitchFamily="34" charset="0"/>
            </a:endParaRPr>
          </a:p>
        </p:txBody>
      </p:sp>
      <p:pic>
        <p:nvPicPr>
          <p:cNvPr id="5" name="Picture 4">
            <a:extLst>
              <a:ext uri="{FF2B5EF4-FFF2-40B4-BE49-F238E27FC236}">
                <a16:creationId xmlns:a16="http://schemas.microsoft.com/office/drawing/2014/main" id="{62477852-DC05-4DA0-A7BB-DF93E9FB87BC}"/>
              </a:ext>
            </a:extLst>
          </p:cNvPr>
          <p:cNvPicPr>
            <a:picLocks noChangeAspect="1"/>
          </p:cNvPicPr>
          <p:nvPr/>
        </p:nvPicPr>
        <p:blipFill>
          <a:blip r:embed="rId4"/>
          <a:stretch>
            <a:fillRect/>
          </a:stretch>
        </p:blipFill>
        <p:spPr>
          <a:xfrm>
            <a:off x="456469" y="78486"/>
            <a:ext cx="4115531" cy="2143506"/>
          </a:xfrm>
          <a:prstGeom prst="rect">
            <a:avLst/>
          </a:prstGeom>
        </p:spPr>
      </p:pic>
      <p:sp>
        <p:nvSpPr>
          <p:cNvPr id="7" name="TextBox 6">
            <a:extLst>
              <a:ext uri="{FF2B5EF4-FFF2-40B4-BE49-F238E27FC236}">
                <a16:creationId xmlns:a16="http://schemas.microsoft.com/office/drawing/2014/main" id="{4A72F6EB-8801-47B6-96DE-FED6CB8BCA8C}"/>
              </a:ext>
            </a:extLst>
          </p:cNvPr>
          <p:cNvSpPr txBox="1"/>
          <p:nvPr/>
        </p:nvSpPr>
        <p:spPr>
          <a:xfrm>
            <a:off x="4330116" y="3266401"/>
            <a:ext cx="4636008" cy="1815882"/>
          </a:xfrm>
          <a:prstGeom prst="rect">
            <a:avLst/>
          </a:prstGeom>
          <a:noFill/>
        </p:spPr>
        <p:txBody>
          <a:bodyPr wrap="square">
            <a:spAutoFit/>
          </a:bodyPr>
          <a:lstStyle/>
          <a:p>
            <a:r>
              <a:rPr lang="en-US" sz="2800" dirty="0">
                <a:solidFill>
                  <a:schemeClr val="bg1"/>
                </a:solidFill>
              </a:rPr>
              <a:t>Research suggests that how players react to your decisions is based on what they think of you!</a:t>
            </a:r>
          </a:p>
        </p:txBody>
      </p:sp>
      <p:pic>
        <p:nvPicPr>
          <p:cNvPr id="8" name="Picture 7">
            <a:extLst>
              <a:ext uri="{FF2B5EF4-FFF2-40B4-BE49-F238E27FC236}">
                <a16:creationId xmlns:a16="http://schemas.microsoft.com/office/drawing/2014/main" id="{93F61AC1-2687-4851-8C9D-45348FD8B2AA}"/>
              </a:ext>
            </a:extLst>
          </p:cNvPr>
          <p:cNvPicPr>
            <a:picLocks noChangeAspect="1"/>
          </p:cNvPicPr>
          <p:nvPr/>
        </p:nvPicPr>
        <p:blipFill>
          <a:blip r:embed="rId5"/>
          <a:stretch>
            <a:fillRect/>
          </a:stretch>
        </p:blipFill>
        <p:spPr>
          <a:xfrm>
            <a:off x="967125" y="4077732"/>
            <a:ext cx="2951969" cy="2009101"/>
          </a:xfrm>
          <a:prstGeom prst="rect">
            <a:avLst/>
          </a:prstGeom>
        </p:spPr>
      </p:pic>
    </p:spTree>
    <p:extLst>
      <p:ext uri="{BB962C8B-B14F-4D97-AF65-F5344CB8AC3E}">
        <p14:creationId xmlns:p14="http://schemas.microsoft.com/office/powerpoint/2010/main" val="10785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6178" r="-3" b="-3"/>
          <a:stretch/>
        </p:blipFill>
        <p:spPr>
          <a:xfrm>
            <a:off x="4511330" y="-1"/>
            <a:ext cx="4632671" cy="2937954"/>
          </a:xfrm>
          <a:prstGeom prst="rect">
            <a:avLst/>
          </a:prstGeom>
        </p:spPr>
      </p:pic>
      <p:pic>
        <p:nvPicPr>
          <p:cNvPr id="5" name="Picture 4">
            <a:extLst>
              <a:ext uri="{FF2B5EF4-FFF2-40B4-BE49-F238E27FC236}">
                <a16:creationId xmlns:a16="http://schemas.microsoft.com/office/drawing/2014/main" id="{BE15FA51-69C6-438A-9BDC-E7721F57FF9A}"/>
              </a:ext>
            </a:extLst>
          </p:cNvPr>
          <p:cNvPicPr>
            <a:picLocks noChangeAspect="1"/>
          </p:cNvPicPr>
          <p:nvPr/>
        </p:nvPicPr>
        <p:blipFill rotWithShape="1">
          <a:blip r:embed="rId4"/>
          <a:srcRect r="-1" b="1977"/>
          <a:stretch/>
        </p:blipFill>
        <p:spPr>
          <a:xfrm>
            <a:off x="3152728" y="2937953"/>
            <a:ext cx="5991270" cy="3920047"/>
          </a:xfrm>
          <a:prstGeom prst="rect">
            <a:avLst/>
          </a:prstGeom>
        </p:spPr>
      </p:pic>
      <p:sp>
        <p:nvSpPr>
          <p:cNvPr id="24"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603504" y="365125"/>
            <a:ext cx="3949616"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kern="1200">
                <a:solidFill>
                  <a:schemeClr val="tx1"/>
                </a:solidFill>
                <a:latin typeface="+mj-lt"/>
                <a:ea typeface="+mj-ea"/>
                <a:cs typeface="+mj-cs"/>
              </a:rPr>
              <a:t>What do players want of an umpire?</a:t>
            </a:r>
          </a:p>
        </p:txBody>
      </p:sp>
      <p:sp>
        <p:nvSpPr>
          <p:cNvPr id="4" name="Text Box 5">
            <a:extLst>
              <a:ext uri="{FF2B5EF4-FFF2-40B4-BE49-F238E27FC236}">
                <a16:creationId xmlns:a16="http://schemas.microsoft.com/office/drawing/2014/main" id="{F8E02BB2-4D7A-44BA-AC23-92DA7188E9B5}"/>
              </a:ext>
            </a:extLst>
          </p:cNvPr>
          <p:cNvSpPr txBox="1">
            <a:spLocks noChangeArrowheads="1"/>
          </p:cNvSpPr>
          <p:nvPr/>
        </p:nvSpPr>
        <p:spPr bwMode="auto">
          <a:xfrm>
            <a:off x="603504" y="2022601"/>
            <a:ext cx="2956124" cy="41543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indent="-228600" defTabSz="914400" eaLnBrk="1" hangingPunct="1">
              <a:lnSpc>
                <a:spcPct val="90000"/>
              </a:lnSpc>
              <a:spcAft>
                <a:spcPts val="600"/>
              </a:spcAft>
              <a:buFont typeface="Arial" panose="020B0604020202020204" pitchFamily="34" charset="0"/>
              <a:buChar char="•"/>
            </a:pPr>
            <a:r>
              <a:rPr lang="en-US" altLang="en-US" sz="2400" dirty="0">
                <a:latin typeface="+mn-lt"/>
                <a:cs typeface="+mn-cs"/>
              </a:rPr>
              <a:t>Competent &amp; Fair</a:t>
            </a:r>
          </a:p>
          <a:p>
            <a:pPr indent="-228600" defTabSz="914400" eaLnBrk="1" hangingPunct="1">
              <a:lnSpc>
                <a:spcPct val="90000"/>
              </a:lnSpc>
              <a:spcAft>
                <a:spcPts val="600"/>
              </a:spcAft>
              <a:buFont typeface="Arial" panose="020B0604020202020204" pitchFamily="34" charset="0"/>
              <a:buChar char="•"/>
            </a:pPr>
            <a:endParaRPr lang="en-US" altLang="en-US" sz="24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2400" dirty="0">
                <a:latin typeface="+mn-lt"/>
                <a:cs typeface="+mn-cs"/>
              </a:rPr>
              <a:t>Dependable</a:t>
            </a:r>
          </a:p>
          <a:p>
            <a:pPr indent="-228600" defTabSz="914400" eaLnBrk="1" hangingPunct="1">
              <a:lnSpc>
                <a:spcPct val="90000"/>
              </a:lnSpc>
              <a:spcAft>
                <a:spcPts val="600"/>
              </a:spcAft>
              <a:buFont typeface="Arial" panose="020B0604020202020204" pitchFamily="34" charset="0"/>
              <a:buChar char="•"/>
            </a:pPr>
            <a:endParaRPr lang="en-US" altLang="en-US" sz="24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2400" dirty="0">
                <a:latin typeface="+mn-lt"/>
                <a:cs typeface="+mn-cs"/>
              </a:rPr>
              <a:t>Respectful</a:t>
            </a:r>
          </a:p>
          <a:p>
            <a:pPr indent="-228600" defTabSz="914400" eaLnBrk="1" hangingPunct="1">
              <a:lnSpc>
                <a:spcPct val="90000"/>
              </a:lnSpc>
              <a:spcAft>
                <a:spcPts val="600"/>
              </a:spcAft>
              <a:buFont typeface="Arial" panose="020B0604020202020204" pitchFamily="34" charset="0"/>
              <a:buChar char="•"/>
            </a:pPr>
            <a:endParaRPr lang="en-US" altLang="en-US" sz="24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2400" dirty="0">
                <a:latin typeface="+mn-lt"/>
                <a:cs typeface="+mn-cs"/>
              </a:rPr>
              <a:t>Smartly Dressed</a:t>
            </a:r>
          </a:p>
          <a:p>
            <a:pPr indent="-228600" defTabSz="914400" eaLnBrk="1" hangingPunct="1">
              <a:lnSpc>
                <a:spcPct val="90000"/>
              </a:lnSpc>
              <a:spcAft>
                <a:spcPts val="600"/>
              </a:spcAft>
              <a:buFont typeface="Arial" panose="020B0604020202020204" pitchFamily="34" charset="0"/>
              <a:buChar char="•"/>
            </a:pPr>
            <a:endParaRPr lang="en-US" altLang="en-US" sz="24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2400" dirty="0">
                <a:latin typeface="+mn-lt"/>
                <a:cs typeface="+mn-cs"/>
              </a:rPr>
              <a:t>Smart Decisions</a:t>
            </a:r>
          </a:p>
          <a:p>
            <a:pPr indent="-228600" defTabSz="914400" eaLnBrk="1" hangingPunct="1">
              <a:lnSpc>
                <a:spcPct val="90000"/>
              </a:lnSpc>
              <a:spcAft>
                <a:spcPts val="600"/>
              </a:spcAft>
              <a:buFont typeface="Arial" panose="020B0604020202020204" pitchFamily="34" charset="0"/>
              <a:buChar char="•"/>
            </a:pPr>
            <a:endParaRPr lang="en-US" altLang="en-US" sz="1700"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altLang="en-US" sz="1700"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altLang="en-US" sz="1700" dirty="0">
              <a:latin typeface="+mn-lt"/>
              <a:cs typeface="+mn-cs"/>
            </a:endParaRPr>
          </a:p>
        </p:txBody>
      </p:sp>
    </p:spTree>
    <p:extLst>
      <p:ext uri="{BB962C8B-B14F-4D97-AF65-F5344CB8AC3E}">
        <p14:creationId xmlns:p14="http://schemas.microsoft.com/office/powerpoint/2010/main" val="21736510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p:cTn id="3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prstClr val="black"/>
              <a:schemeClr val="tx2">
                <a:tint val="45000"/>
                <a:satMod val="400000"/>
              </a:schemeClr>
            </a:duotone>
            <a:alphaModFix amt="35000"/>
            <a:extLst>
              <a:ext uri="{28A0092B-C50C-407E-A947-70E740481C1C}">
                <a14:useLocalDpi xmlns:a14="http://schemas.microsoft.com/office/drawing/2010/main"/>
              </a:ext>
            </a:extLst>
          </a:blip>
          <a:srcRect l="13541" r="7103" b="2"/>
          <a:stretch/>
        </p:blipFill>
        <p:spPr>
          <a:xfrm>
            <a:off x="-14" y="10"/>
            <a:ext cx="9143999" cy="6855948"/>
          </a:xfrm>
          <a:prstGeom prst="rect">
            <a:avLst/>
          </a:prstGeom>
        </p:spPr>
      </p:pic>
      <p:sp>
        <p:nvSpPr>
          <p:cNvPr id="3" name="TextBox 2"/>
          <p:cNvSpPr txBox="1"/>
          <p:nvPr/>
        </p:nvSpPr>
        <p:spPr>
          <a:xfrm>
            <a:off x="737983" y="141552"/>
            <a:ext cx="39580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kern="1200" dirty="0">
                <a:solidFill>
                  <a:schemeClr val="tx1"/>
                </a:solidFill>
                <a:latin typeface="+mj-lt"/>
                <a:ea typeface="+mj-ea"/>
                <a:cs typeface="+mj-cs"/>
              </a:rPr>
              <a:t>One Way Communications or how you present yourself</a:t>
            </a:r>
          </a:p>
        </p:txBody>
      </p:sp>
      <p:sp>
        <p:nvSpPr>
          <p:cNvPr id="4" name="Text Box 5">
            <a:extLst>
              <a:ext uri="{FF2B5EF4-FFF2-40B4-BE49-F238E27FC236}">
                <a16:creationId xmlns:a16="http://schemas.microsoft.com/office/drawing/2014/main" id="{F8E02BB2-4D7A-44BA-AC23-92DA7188E9B5}"/>
              </a:ext>
            </a:extLst>
          </p:cNvPr>
          <p:cNvSpPr txBox="1">
            <a:spLocks noChangeArrowheads="1"/>
          </p:cNvSpPr>
          <p:nvPr/>
        </p:nvSpPr>
        <p:spPr bwMode="auto">
          <a:xfrm>
            <a:off x="604157" y="2871982"/>
            <a:ext cx="3954666" cy="3181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lnSpcReduction="10000"/>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indent="-228600" defTabSz="914400" eaLnBrk="1" hangingPunct="1">
              <a:lnSpc>
                <a:spcPct val="90000"/>
              </a:lnSpc>
              <a:spcAft>
                <a:spcPts val="600"/>
              </a:spcAft>
              <a:buFont typeface="Arial" panose="020B0604020202020204" pitchFamily="34" charset="0"/>
              <a:buChar char="•"/>
            </a:pPr>
            <a:r>
              <a:rPr lang="en-US" altLang="en-US" sz="3200" dirty="0">
                <a:latin typeface="+mn-lt"/>
                <a:cs typeface="+mn-cs"/>
              </a:rPr>
              <a:t>Physically Relaxed</a:t>
            </a:r>
          </a:p>
          <a:p>
            <a:pPr indent="-228600" defTabSz="914400" eaLnBrk="1" hangingPunct="1">
              <a:lnSpc>
                <a:spcPct val="90000"/>
              </a:lnSpc>
              <a:spcAft>
                <a:spcPts val="600"/>
              </a:spcAft>
              <a:buFont typeface="Arial" panose="020B0604020202020204" pitchFamily="34" charset="0"/>
              <a:buChar char="•"/>
            </a:pPr>
            <a:endParaRPr lang="en-US" altLang="en-US" sz="32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3200" dirty="0">
                <a:latin typeface="+mn-lt"/>
                <a:cs typeface="+mn-cs"/>
              </a:rPr>
              <a:t>Assured &amp; Confident</a:t>
            </a:r>
          </a:p>
          <a:p>
            <a:pPr indent="-228600" defTabSz="914400" eaLnBrk="1" hangingPunct="1">
              <a:lnSpc>
                <a:spcPct val="90000"/>
              </a:lnSpc>
              <a:spcAft>
                <a:spcPts val="600"/>
              </a:spcAft>
              <a:buFont typeface="Arial" panose="020B0604020202020204" pitchFamily="34" charset="0"/>
              <a:buChar char="•"/>
            </a:pPr>
            <a:endParaRPr lang="en-US" altLang="en-US" sz="32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en-US" sz="3200" dirty="0">
                <a:latin typeface="+mn-lt"/>
                <a:cs typeface="+mn-cs"/>
              </a:rPr>
              <a:t>Verbally – Clear, </a:t>
            </a:r>
          </a:p>
          <a:p>
            <a:pPr defTabSz="914400" eaLnBrk="1" hangingPunct="1">
              <a:lnSpc>
                <a:spcPct val="90000"/>
              </a:lnSpc>
              <a:spcAft>
                <a:spcPts val="600"/>
              </a:spcAft>
            </a:pPr>
            <a:r>
              <a:rPr lang="en-US" altLang="en-US" sz="3200" dirty="0">
                <a:latin typeface="+mn-lt"/>
                <a:cs typeface="+mn-cs"/>
              </a:rPr>
              <a:t>  Accurate &amp; Concise</a:t>
            </a:r>
          </a:p>
          <a:p>
            <a:pPr indent="-228600" defTabSz="914400" eaLnBrk="1" hangingPunct="1">
              <a:lnSpc>
                <a:spcPct val="90000"/>
              </a:lnSpc>
              <a:spcAft>
                <a:spcPts val="600"/>
              </a:spcAft>
              <a:buFont typeface="Arial" panose="020B0604020202020204" pitchFamily="34" charset="0"/>
              <a:buChar char="•"/>
            </a:pPr>
            <a:endParaRPr lang="en-US" altLang="en-US" sz="1600" dirty="0">
              <a:latin typeface="+mn-lt"/>
              <a:cs typeface="+mn-cs"/>
            </a:endParaRPr>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5" y="581159"/>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44BA883-D4A1-48E3-86A0-3A9D9593C0C5}"/>
              </a:ext>
            </a:extLst>
          </p:cNvPr>
          <p:cNvPicPr>
            <a:picLocks noChangeAspect="1"/>
          </p:cNvPicPr>
          <p:nvPr/>
        </p:nvPicPr>
        <p:blipFill rotWithShape="1">
          <a:blip r:embed="rId4"/>
          <a:srcRect l="32907" r="30433" b="1"/>
          <a:stretch/>
        </p:blipFill>
        <p:spPr>
          <a:xfrm>
            <a:off x="5170008" y="760562"/>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484665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12776"/>
            <a:ext cx="9144000" cy="5445224"/>
          </a:xfrm>
          <a:prstGeom prst="rect">
            <a:avLst/>
          </a:prstGeom>
        </p:spPr>
      </p:pic>
      <p:sp>
        <p:nvSpPr>
          <p:cNvPr id="3" name="TextBox 2"/>
          <p:cNvSpPr txBox="1"/>
          <p:nvPr/>
        </p:nvSpPr>
        <p:spPr>
          <a:xfrm>
            <a:off x="323528" y="548680"/>
            <a:ext cx="8568952" cy="553998"/>
          </a:xfrm>
          <a:prstGeom prst="rect">
            <a:avLst/>
          </a:prstGeom>
          <a:noFill/>
        </p:spPr>
        <p:txBody>
          <a:bodyPr wrap="square" lIns="91169" tIns="0" rIns="91169" bIns="0" rtlCol="0">
            <a:spAutoFit/>
          </a:bodyPr>
          <a:lstStyle/>
          <a:p>
            <a:r>
              <a:rPr lang="en-US" sz="3600" dirty="0">
                <a:solidFill>
                  <a:schemeClr val="bg1"/>
                </a:solidFill>
                <a:latin typeface="Arial" panose="020B0604020202020204" pitchFamily="34" charset="0"/>
                <a:cs typeface="Arial" panose="020B0604020202020204" pitchFamily="34" charset="0"/>
              </a:rPr>
              <a:t>Umpire - P</a:t>
            </a:r>
            <a:r>
              <a:rPr lang="en-GB" sz="3600" dirty="0" err="1">
                <a:solidFill>
                  <a:schemeClr val="bg1"/>
                </a:solidFill>
                <a:latin typeface="Arial" panose="020B0604020202020204" pitchFamily="34" charset="0"/>
                <a:cs typeface="Arial" panose="020B0604020202020204" pitchFamily="34" charset="0"/>
              </a:rPr>
              <a:t>ersonal</a:t>
            </a:r>
            <a:r>
              <a:rPr lang="en-GB" sz="3600" dirty="0">
                <a:solidFill>
                  <a:schemeClr val="bg1"/>
                </a:solidFill>
                <a:latin typeface="Arial" panose="020B0604020202020204" pitchFamily="34" charset="0"/>
                <a:cs typeface="Arial" panose="020B0604020202020204" pitchFamily="34" charset="0"/>
              </a:rPr>
              <a:t> Qualities</a:t>
            </a:r>
          </a:p>
        </p:txBody>
      </p:sp>
      <p:sp>
        <p:nvSpPr>
          <p:cNvPr id="4" name="Text Box 5">
            <a:extLst>
              <a:ext uri="{FF2B5EF4-FFF2-40B4-BE49-F238E27FC236}">
                <a16:creationId xmlns:a16="http://schemas.microsoft.com/office/drawing/2014/main" id="{9EFB13C8-5B5B-4E30-890C-72C507E0D0DC}"/>
              </a:ext>
            </a:extLst>
          </p:cNvPr>
          <p:cNvSpPr txBox="1">
            <a:spLocks noChangeArrowheads="1"/>
          </p:cNvSpPr>
          <p:nvPr/>
        </p:nvSpPr>
        <p:spPr bwMode="auto">
          <a:xfrm>
            <a:off x="158496" y="1794844"/>
            <a:ext cx="386671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dirty="0">
                <a:solidFill>
                  <a:schemeClr val="bg1"/>
                </a:solidFill>
              </a:rPr>
              <a:t>Respectful</a:t>
            </a:r>
          </a:p>
          <a:p>
            <a:pPr algn="ctr" eaLnBrk="1" hangingPunct="1"/>
            <a:r>
              <a:rPr lang="en-US" altLang="en-US" sz="2400" dirty="0">
                <a:solidFill>
                  <a:schemeClr val="bg1"/>
                </a:solidFill>
              </a:rPr>
              <a:t>Polite</a:t>
            </a:r>
          </a:p>
          <a:p>
            <a:pPr algn="ctr" eaLnBrk="1" hangingPunct="1"/>
            <a:r>
              <a:rPr lang="en-US" altLang="en-US" sz="2400" dirty="0">
                <a:solidFill>
                  <a:schemeClr val="bg1"/>
                </a:solidFill>
              </a:rPr>
              <a:t>Courteous</a:t>
            </a:r>
          </a:p>
          <a:p>
            <a:pPr algn="ctr" eaLnBrk="1" hangingPunct="1"/>
            <a:r>
              <a:rPr lang="en-US" altLang="en-US" sz="2400" dirty="0">
                <a:solidFill>
                  <a:schemeClr val="bg1"/>
                </a:solidFill>
              </a:rPr>
              <a:t>Collaborative</a:t>
            </a:r>
          </a:p>
          <a:p>
            <a:pPr algn="ctr" eaLnBrk="1" hangingPunct="1"/>
            <a:r>
              <a:rPr lang="en-US" altLang="en-US" sz="2400" dirty="0">
                <a:solidFill>
                  <a:schemeClr val="bg1"/>
                </a:solidFill>
              </a:rPr>
              <a:t>Approachable</a:t>
            </a:r>
          </a:p>
          <a:p>
            <a:pPr algn="ctr" eaLnBrk="1" hangingPunct="1"/>
            <a:r>
              <a:rPr lang="en-US" altLang="en-US" sz="2400" dirty="0">
                <a:solidFill>
                  <a:schemeClr val="bg1"/>
                </a:solidFill>
              </a:rPr>
              <a:t>Friendly</a:t>
            </a:r>
          </a:p>
          <a:p>
            <a:pPr algn="ctr" eaLnBrk="1" hangingPunct="1"/>
            <a:r>
              <a:rPr lang="en-US" altLang="en-US" sz="2400" dirty="0">
                <a:solidFill>
                  <a:schemeClr val="bg1"/>
                </a:solidFill>
              </a:rPr>
              <a:t>Fair</a:t>
            </a:r>
          </a:p>
          <a:p>
            <a:pPr algn="ctr" eaLnBrk="1" hangingPunct="1"/>
            <a:r>
              <a:rPr lang="en-US" altLang="en-US" sz="2400" dirty="0">
                <a:solidFill>
                  <a:schemeClr val="bg1"/>
                </a:solidFill>
              </a:rPr>
              <a:t>Show Integrity</a:t>
            </a:r>
          </a:p>
          <a:p>
            <a:pPr algn="ctr" eaLnBrk="1" hangingPunct="1"/>
            <a:r>
              <a:rPr lang="en-US" altLang="en-US" sz="2400" dirty="0">
                <a:solidFill>
                  <a:schemeClr val="bg1"/>
                </a:solidFill>
              </a:rPr>
              <a:t>Show Humility</a:t>
            </a:r>
          </a:p>
          <a:p>
            <a:pPr algn="ctr" eaLnBrk="1" hangingPunct="1"/>
            <a:r>
              <a:rPr lang="en-US" altLang="en-US" sz="2400" dirty="0">
                <a:solidFill>
                  <a:schemeClr val="bg1"/>
                </a:solidFill>
              </a:rPr>
              <a:t>Not overly Assertive</a:t>
            </a:r>
          </a:p>
          <a:p>
            <a:pPr algn="ctr" eaLnBrk="1" hangingPunct="1"/>
            <a:r>
              <a:rPr lang="en-US" altLang="en-US" sz="2400" dirty="0">
                <a:solidFill>
                  <a:schemeClr val="bg1"/>
                </a:solidFill>
              </a:rPr>
              <a:t>Not overly A</a:t>
            </a:r>
            <a:r>
              <a:rPr lang="en-GB" sz="2400" dirty="0" err="1">
                <a:solidFill>
                  <a:schemeClr val="bg1"/>
                </a:solidFill>
              </a:rPr>
              <a:t>uthoritative</a:t>
            </a:r>
            <a:endParaRPr lang="en-GB" altLang="en-US" sz="2400" dirty="0">
              <a:solidFill>
                <a:schemeClr val="bg1"/>
              </a:solidFill>
            </a:endParaRPr>
          </a:p>
        </p:txBody>
      </p:sp>
      <p:sp>
        <p:nvSpPr>
          <p:cNvPr id="7" name="TextBox 6">
            <a:extLst>
              <a:ext uri="{FF2B5EF4-FFF2-40B4-BE49-F238E27FC236}">
                <a16:creationId xmlns:a16="http://schemas.microsoft.com/office/drawing/2014/main" id="{F26D5B16-0F6C-4413-8CF0-A05FD830DCA8}"/>
              </a:ext>
            </a:extLst>
          </p:cNvPr>
          <p:cNvSpPr txBox="1"/>
          <p:nvPr/>
        </p:nvSpPr>
        <p:spPr>
          <a:xfrm>
            <a:off x="6231414" y="1505179"/>
            <a:ext cx="2171700" cy="1938992"/>
          </a:xfrm>
          <a:prstGeom prst="rect">
            <a:avLst/>
          </a:prstGeom>
          <a:noFill/>
        </p:spPr>
        <p:txBody>
          <a:bodyPr wrap="square">
            <a:spAutoFit/>
          </a:bodyPr>
          <a:lstStyle/>
          <a:p>
            <a:r>
              <a:rPr lang="en-GB" sz="2400" dirty="0">
                <a:solidFill>
                  <a:schemeClr val="bg1"/>
                </a:solidFill>
              </a:rPr>
              <a:t>Domineering</a:t>
            </a:r>
          </a:p>
          <a:p>
            <a:r>
              <a:rPr lang="en-GB" sz="2400" dirty="0">
                <a:solidFill>
                  <a:schemeClr val="bg1"/>
                </a:solidFill>
              </a:rPr>
              <a:t>Dismissive</a:t>
            </a:r>
          </a:p>
          <a:p>
            <a:r>
              <a:rPr lang="en-GB" sz="2400" dirty="0">
                <a:solidFill>
                  <a:schemeClr val="bg1"/>
                </a:solidFill>
              </a:rPr>
              <a:t>Dictatorial</a:t>
            </a:r>
          </a:p>
          <a:p>
            <a:r>
              <a:rPr lang="en-GB" sz="2400" dirty="0">
                <a:solidFill>
                  <a:schemeClr val="bg1"/>
                </a:solidFill>
              </a:rPr>
              <a:t>Arrogant</a:t>
            </a:r>
          </a:p>
          <a:p>
            <a:r>
              <a:rPr lang="en-GB" sz="2400" dirty="0">
                <a:solidFill>
                  <a:schemeClr val="bg1"/>
                </a:solidFill>
              </a:rPr>
              <a:t>Overly Familiar</a:t>
            </a:r>
          </a:p>
        </p:txBody>
      </p:sp>
      <p:pic>
        <p:nvPicPr>
          <p:cNvPr id="9" name="Picture 8">
            <a:extLst>
              <a:ext uri="{FF2B5EF4-FFF2-40B4-BE49-F238E27FC236}">
                <a16:creationId xmlns:a16="http://schemas.microsoft.com/office/drawing/2014/main" id="{0E165E7C-4B52-465D-A25B-770644AF6151}"/>
              </a:ext>
            </a:extLst>
          </p:cNvPr>
          <p:cNvPicPr>
            <a:picLocks noChangeAspect="1"/>
          </p:cNvPicPr>
          <p:nvPr/>
        </p:nvPicPr>
        <p:blipFill>
          <a:blip r:embed="rId4"/>
          <a:stretch>
            <a:fillRect/>
          </a:stretch>
        </p:blipFill>
        <p:spPr>
          <a:xfrm flipH="1">
            <a:off x="3298876" y="1926300"/>
            <a:ext cx="1963858" cy="2718852"/>
          </a:xfrm>
          <a:prstGeom prst="rect">
            <a:avLst/>
          </a:prstGeom>
        </p:spPr>
      </p:pic>
      <p:sp>
        <p:nvSpPr>
          <p:cNvPr id="11" name="TextBox 10">
            <a:extLst>
              <a:ext uri="{FF2B5EF4-FFF2-40B4-BE49-F238E27FC236}">
                <a16:creationId xmlns:a16="http://schemas.microsoft.com/office/drawing/2014/main" id="{CD7BF0DB-EB4E-4800-AC20-56CE477863D2}"/>
              </a:ext>
            </a:extLst>
          </p:cNvPr>
          <p:cNvSpPr txBox="1"/>
          <p:nvPr/>
        </p:nvSpPr>
        <p:spPr>
          <a:xfrm>
            <a:off x="4608004" y="5657440"/>
            <a:ext cx="4284476" cy="584775"/>
          </a:xfrm>
          <a:prstGeom prst="rect">
            <a:avLst/>
          </a:prstGeom>
          <a:noFill/>
        </p:spPr>
        <p:txBody>
          <a:bodyPr wrap="square">
            <a:spAutoFit/>
          </a:bodyPr>
          <a:lstStyle/>
          <a:p>
            <a:r>
              <a:rPr lang="en-US" sz="3200" dirty="0">
                <a:solidFill>
                  <a:schemeClr val="bg1"/>
                </a:solidFill>
              </a:rPr>
              <a:t>Treat Players as Equals</a:t>
            </a:r>
            <a:endParaRPr lang="en-GB" sz="3200" dirty="0">
              <a:solidFill>
                <a:schemeClr val="bg1"/>
              </a:solidFill>
            </a:endParaRPr>
          </a:p>
        </p:txBody>
      </p:sp>
      <p:pic>
        <p:nvPicPr>
          <p:cNvPr id="5" name="Picture 4">
            <a:extLst>
              <a:ext uri="{FF2B5EF4-FFF2-40B4-BE49-F238E27FC236}">
                <a16:creationId xmlns:a16="http://schemas.microsoft.com/office/drawing/2014/main" id="{6BEE5A3B-D033-4A53-99BD-261790F88794}"/>
              </a:ext>
            </a:extLst>
          </p:cNvPr>
          <p:cNvPicPr>
            <a:picLocks noChangeAspect="1"/>
          </p:cNvPicPr>
          <p:nvPr/>
        </p:nvPicPr>
        <p:blipFill>
          <a:blip r:embed="rId5"/>
          <a:stretch>
            <a:fillRect/>
          </a:stretch>
        </p:blipFill>
        <p:spPr>
          <a:xfrm>
            <a:off x="5592826" y="3429000"/>
            <a:ext cx="3145535" cy="1769363"/>
          </a:xfrm>
          <a:prstGeom prst="rect">
            <a:avLst/>
          </a:prstGeom>
        </p:spPr>
      </p:pic>
      <p:sp>
        <p:nvSpPr>
          <p:cNvPr id="6" name="TextBox 5">
            <a:extLst>
              <a:ext uri="{FF2B5EF4-FFF2-40B4-BE49-F238E27FC236}">
                <a16:creationId xmlns:a16="http://schemas.microsoft.com/office/drawing/2014/main" id="{B57265BD-E7BA-4B40-8630-CFF9505C7B0B}"/>
              </a:ext>
            </a:extLst>
          </p:cNvPr>
          <p:cNvSpPr txBox="1"/>
          <p:nvPr/>
        </p:nvSpPr>
        <p:spPr>
          <a:xfrm>
            <a:off x="6110979" y="1328994"/>
            <a:ext cx="2240280" cy="1569660"/>
          </a:xfrm>
          <a:prstGeom prst="rect">
            <a:avLst/>
          </a:prstGeom>
          <a:noFill/>
        </p:spPr>
        <p:txBody>
          <a:bodyPr wrap="square" rtlCol="0">
            <a:spAutoFit/>
          </a:bodyPr>
          <a:lstStyle/>
          <a:p>
            <a:r>
              <a:rPr lang="en-US" sz="9600" dirty="0">
                <a:solidFill>
                  <a:srgbClr val="FF0000"/>
                </a:solidFill>
              </a:rPr>
              <a:t>  X</a:t>
            </a:r>
            <a:endParaRPr lang="en-GB" sz="9600" dirty="0">
              <a:solidFill>
                <a:srgbClr val="FF0000"/>
              </a:solidFill>
              <a:latin typeface="Goudy Stout" panose="0202090407030B020401" pitchFamily="18" charset="0"/>
            </a:endParaRPr>
          </a:p>
        </p:txBody>
      </p:sp>
      <p:pic>
        <p:nvPicPr>
          <p:cNvPr id="8" name="Picture 7">
            <a:extLst>
              <a:ext uri="{FF2B5EF4-FFF2-40B4-BE49-F238E27FC236}">
                <a16:creationId xmlns:a16="http://schemas.microsoft.com/office/drawing/2014/main" id="{D5BCD41B-298D-4603-90BE-CCE79891B09F}"/>
              </a:ext>
            </a:extLst>
          </p:cNvPr>
          <p:cNvPicPr>
            <a:picLocks noChangeAspect="1"/>
          </p:cNvPicPr>
          <p:nvPr/>
        </p:nvPicPr>
        <p:blipFill>
          <a:blip r:embed="rId6"/>
          <a:stretch>
            <a:fillRect/>
          </a:stretch>
        </p:blipFill>
        <p:spPr>
          <a:xfrm>
            <a:off x="6022385" y="1844874"/>
            <a:ext cx="2328874" cy="2566638"/>
          </a:xfrm>
          <a:prstGeom prst="rect">
            <a:avLst/>
          </a:prstGeom>
        </p:spPr>
      </p:pic>
    </p:spTree>
    <p:extLst>
      <p:ext uri="{BB962C8B-B14F-4D97-AF65-F5344CB8AC3E}">
        <p14:creationId xmlns:p14="http://schemas.microsoft.com/office/powerpoint/2010/main" val="5228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1000" fill="hold"/>
                                        <p:tgtEl>
                                          <p:spTgt spid="7"/>
                                        </p:tgtEl>
                                        <p:attrNameLst>
                                          <p:attrName>ppt_w</p:attrName>
                                        </p:attrNameLst>
                                      </p:cBhvr>
                                      <p:tavLst>
                                        <p:tav tm="0">
                                          <p:val>
                                            <p:fltVal val="0"/>
                                          </p:val>
                                        </p:tav>
                                        <p:tav tm="100000">
                                          <p:val>
                                            <p:strVal val="#ppt_w"/>
                                          </p:val>
                                        </p:tav>
                                      </p:tavLst>
                                    </p:anim>
                                    <p:anim calcmode="lin" valueType="num">
                                      <p:cBhvr>
                                        <p:cTn id="85" dur="1000" fill="hold"/>
                                        <p:tgtEl>
                                          <p:spTgt spid="7"/>
                                        </p:tgtEl>
                                        <p:attrNameLst>
                                          <p:attrName>ppt_h</p:attrName>
                                        </p:attrNameLst>
                                      </p:cBhvr>
                                      <p:tavLst>
                                        <p:tav tm="0">
                                          <p:val>
                                            <p:fltVal val="0"/>
                                          </p:val>
                                        </p:tav>
                                        <p:tav tm="100000">
                                          <p:val>
                                            <p:strVal val="#ppt_h"/>
                                          </p:val>
                                        </p:tav>
                                      </p:tavLst>
                                    </p:anim>
                                    <p:anim calcmode="lin" valueType="num">
                                      <p:cBhvr>
                                        <p:cTn id="86" dur="1000" fill="hold"/>
                                        <p:tgtEl>
                                          <p:spTgt spid="7"/>
                                        </p:tgtEl>
                                        <p:attrNameLst>
                                          <p:attrName>style.rotation</p:attrName>
                                        </p:attrNameLst>
                                      </p:cBhvr>
                                      <p:tavLst>
                                        <p:tav tm="0">
                                          <p:val>
                                            <p:fltVal val="90"/>
                                          </p:val>
                                        </p:tav>
                                        <p:tav tm="100000">
                                          <p:val>
                                            <p:fltVal val="0"/>
                                          </p:val>
                                        </p:tav>
                                      </p:tavLst>
                                    </p:anim>
                                    <p:animEffect transition="in" filter="fade">
                                      <p:cBhvr>
                                        <p:cTn id="87" dur="1000"/>
                                        <p:tgtEl>
                                          <p:spTgt spid="7"/>
                                        </p:tgtEl>
                                      </p:cBhvr>
                                    </p:animEffect>
                                  </p:childTnLst>
                                </p:cTn>
                              </p:par>
                            </p:childTnLst>
                          </p:cTn>
                        </p:par>
                        <p:par>
                          <p:cTn id="88" fill="hold">
                            <p:stCondLst>
                              <p:cond delay="1000"/>
                            </p:stCondLst>
                            <p:childTnLst>
                              <p:par>
                                <p:cTn id="89" presetID="6" presetClass="entr" presetSubtype="1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circle(in)">
                                      <p:cBhvr>
                                        <p:cTn id="91" dur="20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2000"/>
                                        <p:tgtEl>
                                          <p:spTgt spid="6"/>
                                        </p:tgtEl>
                                      </p:cBhvr>
                                    </p:animEffect>
                                    <p:anim calcmode="lin" valueType="num">
                                      <p:cBhvr>
                                        <p:cTn id="97" dur="2000" fill="hold"/>
                                        <p:tgtEl>
                                          <p:spTgt spid="6"/>
                                        </p:tgtEl>
                                        <p:attrNameLst>
                                          <p:attrName>ppt_w</p:attrName>
                                        </p:attrNameLst>
                                      </p:cBhvr>
                                      <p:tavLst>
                                        <p:tav tm="0" fmla="#ppt_w*sin(2.5*pi*$)">
                                          <p:val>
                                            <p:fltVal val="0"/>
                                          </p:val>
                                        </p:tav>
                                        <p:tav tm="100000">
                                          <p:val>
                                            <p:fltVal val="1"/>
                                          </p:val>
                                        </p:tav>
                                      </p:tavLst>
                                    </p:anim>
                                    <p:anim calcmode="lin" valueType="num">
                                      <p:cBhvr>
                                        <p:cTn id="98" dur="2000" fill="hold"/>
                                        <p:tgtEl>
                                          <p:spTgt spid="6"/>
                                        </p:tgtEl>
                                        <p:attrNameLst>
                                          <p:attrName>ppt_h</p:attrName>
                                        </p:attrNameLst>
                                      </p:cBhvr>
                                      <p:tavLst>
                                        <p:tav tm="0">
                                          <p:val>
                                            <p:strVal val="#ppt_h"/>
                                          </p:val>
                                        </p:tav>
                                        <p:tav tm="100000">
                                          <p:val>
                                            <p:strVal val="#ppt_h"/>
                                          </p:val>
                                        </p:tav>
                                      </p:tavLst>
                                    </p:anim>
                                  </p:childTnLst>
                                </p:cTn>
                              </p:par>
                              <p:par>
                                <p:cTn id="99" presetID="1" presetClass="entr" presetSubtype="0" fill="hold"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580">
                                          <p:stCondLst>
                                            <p:cond delay="0"/>
                                          </p:stCondLst>
                                        </p:cTn>
                                        <p:tgtEl>
                                          <p:spTgt spid="11"/>
                                        </p:tgtEl>
                                      </p:cBhvr>
                                    </p:animEffect>
                                    <p:anim calcmode="lin" valueType="num">
                                      <p:cBhvr>
                                        <p:cTn id="10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1" dur="26">
                                          <p:stCondLst>
                                            <p:cond delay="650"/>
                                          </p:stCondLst>
                                        </p:cTn>
                                        <p:tgtEl>
                                          <p:spTgt spid="11"/>
                                        </p:tgtEl>
                                      </p:cBhvr>
                                      <p:to x="100000" y="60000"/>
                                    </p:animScale>
                                    <p:animScale>
                                      <p:cBhvr>
                                        <p:cTn id="112" dur="166" decel="50000">
                                          <p:stCondLst>
                                            <p:cond delay="676"/>
                                          </p:stCondLst>
                                        </p:cTn>
                                        <p:tgtEl>
                                          <p:spTgt spid="11"/>
                                        </p:tgtEl>
                                      </p:cBhvr>
                                      <p:to x="100000" y="100000"/>
                                    </p:animScale>
                                    <p:animScale>
                                      <p:cBhvr>
                                        <p:cTn id="113" dur="26">
                                          <p:stCondLst>
                                            <p:cond delay="1312"/>
                                          </p:stCondLst>
                                        </p:cTn>
                                        <p:tgtEl>
                                          <p:spTgt spid="11"/>
                                        </p:tgtEl>
                                      </p:cBhvr>
                                      <p:to x="100000" y="80000"/>
                                    </p:animScale>
                                    <p:animScale>
                                      <p:cBhvr>
                                        <p:cTn id="114" dur="166" decel="50000">
                                          <p:stCondLst>
                                            <p:cond delay="1338"/>
                                          </p:stCondLst>
                                        </p:cTn>
                                        <p:tgtEl>
                                          <p:spTgt spid="11"/>
                                        </p:tgtEl>
                                      </p:cBhvr>
                                      <p:to x="100000" y="100000"/>
                                    </p:animScale>
                                    <p:animScale>
                                      <p:cBhvr>
                                        <p:cTn id="115" dur="26">
                                          <p:stCondLst>
                                            <p:cond delay="1642"/>
                                          </p:stCondLst>
                                        </p:cTn>
                                        <p:tgtEl>
                                          <p:spTgt spid="11"/>
                                        </p:tgtEl>
                                      </p:cBhvr>
                                      <p:to x="100000" y="90000"/>
                                    </p:animScale>
                                    <p:animScale>
                                      <p:cBhvr>
                                        <p:cTn id="116" dur="166" decel="50000">
                                          <p:stCondLst>
                                            <p:cond delay="1668"/>
                                          </p:stCondLst>
                                        </p:cTn>
                                        <p:tgtEl>
                                          <p:spTgt spid="11"/>
                                        </p:tgtEl>
                                      </p:cBhvr>
                                      <p:to x="100000" y="100000"/>
                                    </p:animScale>
                                    <p:animScale>
                                      <p:cBhvr>
                                        <p:cTn id="117" dur="26">
                                          <p:stCondLst>
                                            <p:cond delay="1808"/>
                                          </p:stCondLst>
                                        </p:cTn>
                                        <p:tgtEl>
                                          <p:spTgt spid="11"/>
                                        </p:tgtEl>
                                      </p:cBhvr>
                                      <p:to x="100000" y="95000"/>
                                    </p:animScale>
                                    <p:animScale>
                                      <p:cBhvr>
                                        <p:cTn id="11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12776"/>
            <a:ext cx="9144000" cy="5445224"/>
          </a:xfrm>
          <a:prstGeom prst="rect">
            <a:avLst/>
          </a:prstGeom>
        </p:spPr>
      </p:pic>
      <p:sp>
        <p:nvSpPr>
          <p:cNvPr id="3" name="TextBox 2"/>
          <p:cNvSpPr txBox="1"/>
          <p:nvPr/>
        </p:nvSpPr>
        <p:spPr>
          <a:xfrm>
            <a:off x="1119056" y="228640"/>
            <a:ext cx="6552760" cy="1107996"/>
          </a:xfrm>
          <a:prstGeom prst="rect">
            <a:avLst/>
          </a:prstGeom>
          <a:noFill/>
        </p:spPr>
        <p:txBody>
          <a:bodyPr wrap="square" lIns="91169" tIns="0" rIns="91169" bIns="0" rtlCol="0">
            <a:spAutoFit/>
          </a:bodyPr>
          <a:lstStyle/>
          <a:p>
            <a:r>
              <a:rPr lang="en-GB" sz="3600" dirty="0">
                <a:solidFill>
                  <a:schemeClr val="bg1"/>
                </a:solidFill>
                <a:latin typeface="Arial" panose="020B0604020202020204" pitchFamily="34" charset="0"/>
                <a:cs typeface="Arial" panose="020B0604020202020204" pitchFamily="34" charset="0"/>
              </a:rPr>
              <a:t>Situation Monitoring – “Emotional Intelligence”</a:t>
            </a:r>
          </a:p>
        </p:txBody>
      </p:sp>
      <p:sp>
        <p:nvSpPr>
          <p:cNvPr id="4" name="Text Box 5">
            <a:extLst>
              <a:ext uri="{FF2B5EF4-FFF2-40B4-BE49-F238E27FC236}">
                <a16:creationId xmlns:a16="http://schemas.microsoft.com/office/drawing/2014/main" id="{F8E02BB2-4D7A-44BA-AC23-92DA7188E9B5}"/>
              </a:ext>
            </a:extLst>
          </p:cNvPr>
          <p:cNvSpPr txBox="1">
            <a:spLocks noChangeArrowheads="1"/>
          </p:cNvSpPr>
          <p:nvPr/>
        </p:nvSpPr>
        <p:spPr bwMode="auto">
          <a:xfrm>
            <a:off x="2965705" y="1703807"/>
            <a:ext cx="523646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dirty="0">
                <a:solidFill>
                  <a:schemeClr val="bg1"/>
                </a:solidFill>
              </a:rPr>
              <a:t>Ability to read player’s intentions, emotions and behaviour displays and how it changes through the match.</a:t>
            </a:r>
          </a:p>
        </p:txBody>
      </p:sp>
      <p:pic>
        <p:nvPicPr>
          <p:cNvPr id="5" name="Picture 4">
            <a:extLst>
              <a:ext uri="{FF2B5EF4-FFF2-40B4-BE49-F238E27FC236}">
                <a16:creationId xmlns:a16="http://schemas.microsoft.com/office/drawing/2014/main" id="{2D6470FB-D15E-4D4D-A66B-ED8F00BE5AB1}"/>
              </a:ext>
            </a:extLst>
          </p:cNvPr>
          <p:cNvPicPr>
            <a:picLocks noChangeAspect="1"/>
          </p:cNvPicPr>
          <p:nvPr/>
        </p:nvPicPr>
        <p:blipFill>
          <a:blip r:embed="rId4"/>
          <a:stretch>
            <a:fillRect/>
          </a:stretch>
        </p:blipFill>
        <p:spPr>
          <a:xfrm>
            <a:off x="442729" y="1702296"/>
            <a:ext cx="2303520" cy="2554545"/>
          </a:xfrm>
          <a:prstGeom prst="rect">
            <a:avLst/>
          </a:prstGeom>
        </p:spPr>
      </p:pic>
      <p:pic>
        <p:nvPicPr>
          <p:cNvPr id="6" name="Picture 5">
            <a:extLst>
              <a:ext uri="{FF2B5EF4-FFF2-40B4-BE49-F238E27FC236}">
                <a16:creationId xmlns:a16="http://schemas.microsoft.com/office/drawing/2014/main" id="{6896ED20-B0A7-4046-A6CD-2190118DC4BC}"/>
              </a:ext>
            </a:extLst>
          </p:cNvPr>
          <p:cNvPicPr>
            <a:picLocks noChangeAspect="1"/>
          </p:cNvPicPr>
          <p:nvPr/>
        </p:nvPicPr>
        <p:blipFill>
          <a:blip r:embed="rId5"/>
          <a:stretch>
            <a:fillRect/>
          </a:stretch>
        </p:blipFill>
        <p:spPr>
          <a:xfrm>
            <a:off x="5583937" y="4371375"/>
            <a:ext cx="2863597" cy="2147698"/>
          </a:xfrm>
          <a:prstGeom prst="rect">
            <a:avLst/>
          </a:prstGeom>
        </p:spPr>
      </p:pic>
      <p:sp>
        <p:nvSpPr>
          <p:cNvPr id="8" name="TextBox 7">
            <a:extLst>
              <a:ext uri="{FF2B5EF4-FFF2-40B4-BE49-F238E27FC236}">
                <a16:creationId xmlns:a16="http://schemas.microsoft.com/office/drawing/2014/main" id="{0CE2A99C-D47C-45EE-B0AF-3255839A2101}"/>
              </a:ext>
            </a:extLst>
          </p:cNvPr>
          <p:cNvSpPr txBox="1"/>
          <p:nvPr/>
        </p:nvSpPr>
        <p:spPr>
          <a:xfrm>
            <a:off x="237744" y="4965733"/>
            <a:ext cx="5045965" cy="1200329"/>
          </a:xfrm>
          <a:prstGeom prst="rect">
            <a:avLst/>
          </a:prstGeom>
          <a:noFill/>
        </p:spPr>
        <p:txBody>
          <a:bodyPr wrap="square">
            <a:spAutoFit/>
          </a:bodyPr>
          <a:lstStyle/>
          <a:p>
            <a:r>
              <a:rPr lang="en-US" sz="2400" dirty="0">
                <a:solidFill>
                  <a:schemeClr val="bg1"/>
                </a:solidFill>
              </a:rPr>
              <a:t>Barometer for the status of the game.</a:t>
            </a:r>
          </a:p>
          <a:p>
            <a:r>
              <a:rPr lang="en-US" sz="2400" dirty="0">
                <a:solidFill>
                  <a:schemeClr val="bg1"/>
                </a:solidFill>
              </a:rPr>
              <a:t>How intent things are and how players are feeling</a:t>
            </a:r>
            <a:r>
              <a:rPr lang="en-US" dirty="0"/>
              <a:t>.</a:t>
            </a:r>
          </a:p>
        </p:txBody>
      </p:sp>
    </p:spTree>
    <p:extLst>
      <p:ext uri="{BB962C8B-B14F-4D97-AF65-F5344CB8AC3E}">
        <p14:creationId xmlns:p14="http://schemas.microsoft.com/office/powerpoint/2010/main" val="28882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59622"/>
            <a:ext cx="9144000" cy="5445224"/>
          </a:xfrm>
          <a:prstGeom prst="rect">
            <a:avLst/>
          </a:prstGeom>
        </p:spPr>
      </p:pic>
      <p:sp>
        <p:nvSpPr>
          <p:cNvPr id="3" name="TextBox 2"/>
          <p:cNvSpPr txBox="1"/>
          <p:nvPr/>
        </p:nvSpPr>
        <p:spPr>
          <a:xfrm>
            <a:off x="323528" y="548680"/>
            <a:ext cx="8568952" cy="553998"/>
          </a:xfrm>
          <a:prstGeom prst="rect">
            <a:avLst/>
          </a:prstGeom>
          <a:noFill/>
        </p:spPr>
        <p:txBody>
          <a:bodyPr wrap="square" lIns="91169" tIns="0" rIns="91169" bIns="0" rtlCol="0">
            <a:spAutoFit/>
          </a:bodyPr>
          <a:lstStyle/>
          <a:p>
            <a:r>
              <a:rPr lang="en-GB" sz="3600" dirty="0">
                <a:solidFill>
                  <a:schemeClr val="bg1"/>
                </a:solidFill>
                <a:latin typeface="Arial" panose="020B0604020202020204" pitchFamily="34" charset="0"/>
                <a:cs typeface="Arial" panose="020B0604020202020204" pitchFamily="34" charset="0"/>
              </a:rPr>
              <a:t>How do you handle things?</a:t>
            </a:r>
          </a:p>
        </p:txBody>
      </p:sp>
      <p:sp>
        <p:nvSpPr>
          <p:cNvPr id="5" name="TextBox 4">
            <a:extLst>
              <a:ext uri="{FF2B5EF4-FFF2-40B4-BE49-F238E27FC236}">
                <a16:creationId xmlns:a16="http://schemas.microsoft.com/office/drawing/2014/main" id="{FE3BD7CE-C269-4591-98B3-56C9B6856DBD}"/>
              </a:ext>
            </a:extLst>
          </p:cNvPr>
          <p:cNvSpPr txBox="1"/>
          <p:nvPr/>
        </p:nvSpPr>
        <p:spPr>
          <a:xfrm>
            <a:off x="1684782" y="5875295"/>
            <a:ext cx="6326929" cy="1077218"/>
          </a:xfrm>
          <a:prstGeom prst="rect">
            <a:avLst/>
          </a:prstGeom>
          <a:noFill/>
        </p:spPr>
        <p:txBody>
          <a:bodyPr wrap="square" rtlCol="0">
            <a:spAutoFit/>
          </a:bodyPr>
          <a:lstStyle/>
          <a:p>
            <a:pPr>
              <a:tabLst>
                <a:tab pos="1203325" algn="l"/>
              </a:tabLst>
            </a:pPr>
            <a:r>
              <a:rPr lang="en-GB" sz="3600" dirty="0">
                <a:solidFill>
                  <a:srgbClr val="FFFF00"/>
                </a:solidFill>
                <a:latin typeface="Arial" charset="0"/>
                <a:ea typeface="Arial" charset="0"/>
                <a:cs typeface="Arial" charset="0"/>
              </a:rPr>
              <a:t>Take control of the situation!</a:t>
            </a:r>
          </a:p>
          <a:p>
            <a:pPr>
              <a:tabLst>
                <a:tab pos="1203325" algn="l"/>
              </a:tabLst>
            </a:pPr>
            <a:endParaRPr lang="en-GB" sz="2800" dirty="0">
              <a:solidFill>
                <a:prstClr val="white"/>
              </a:solidFill>
              <a:latin typeface="Arial" charset="0"/>
              <a:ea typeface="Arial" charset="0"/>
              <a:cs typeface="Arial" charset="0"/>
            </a:endParaRPr>
          </a:p>
        </p:txBody>
      </p:sp>
      <p:sp>
        <p:nvSpPr>
          <p:cNvPr id="6" name="TextBox 5">
            <a:extLst>
              <a:ext uri="{FF2B5EF4-FFF2-40B4-BE49-F238E27FC236}">
                <a16:creationId xmlns:a16="http://schemas.microsoft.com/office/drawing/2014/main" id="{B112A370-7C35-4161-95B7-B07985BC0673}"/>
              </a:ext>
            </a:extLst>
          </p:cNvPr>
          <p:cNvSpPr txBox="1"/>
          <p:nvPr/>
        </p:nvSpPr>
        <p:spPr>
          <a:xfrm>
            <a:off x="5079492" y="3216001"/>
            <a:ext cx="4203192" cy="3108543"/>
          </a:xfrm>
          <a:prstGeom prst="rect">
            <a:avLst/>
          </a:prstGeom>
          <a:noFill/>
        </p:spPr>
        <p:txBody>
          <a:bodyPr wrap="square" rtlCol="0">
            <a:spAutoFit/>
          </a:bodyPr>
          <a:lstStyle/>
          <a:p>
            <a:pPr>
              <a:tabLst>
                <a:tab pos="457200" algn="ctr"/>
              </a:tabLst>
            </a:pPr>
            <a:r>
              <a:rPr lang="en-GB" sz="3200" dirty="0">
                <a:solidFill>
                  <a:prstClr val="white"/>
                </a:solidFill>
                <a:latin typeface="Arial" charset="0"/>
                <a:ea typeface="Arial" charset="0"/>
                <a:cs typeface="Arial" charset="0"/>
              </a:rPr>
              <a:t>	</a:t>
            </a:r>
          </a:p>
          <a:p>
            <a:pPr>
              <a:tabLst>
                <a:tab pos="457200" algn="ctr"/>
              </a:tabLst>
            </a:pPr>
            <a:endParaRPr lang="en-GB" sz="2000" dirty="0">
              <a:solidFill>
                <a:prstClr val="white"/>
              </a:solidFill>
              <a:latin typeface="Arial" charset="0"/>
              <a:ea typeface="Arial" charset="0"/>
              <a:cs typeface="Arial" charset="0"/>
            </a:endParaRPr>
          </a:p>
          <a:p>
            <a:pPr>
              <a:tabLst>
                <a:tab pos="457200" algn="ctr"/>
              </a:tabLst>
            </a:pPr>
            <a:r>
              <a:rPr lang="en-GB" sz="3200" dirty="0">
                <a:solidFill>
                  <a:prstClr val="white"/>
                </a:solidFill>
                <a:latin typeface="Arial" charset="0"/>
                <a:ea typeface="Arial" charset="0"/>
                <a:cs typeface="Arial" charset="0"/>
              </a:rPr>
              <a:t>	</a:t>
            </a:r>
            <a:r>
              <a:rPr lang="en-GB" sz="2800" dirty="0">
                <a:solidFill>
                  <a:prstClr val="white"/>
                </a:solidFill>
                <a:latin typeface="Arial" charset="0"/>
                <a:ea typeface="Arial" charset="0"/>
                <a:cs typeface="Arial" charset="0"/>
              </a:rPr>
              <a:t>Players Vary they need </a:t>
            </a:r>
            <a:r>
              <a:rPr lang="en-GB" sz="2800" u="sng" dirty="0">
                <a:solidFill>
                  <a:srgbClr val="FFFF00"/>
                </a:solidFill>
                <a:latin typeface="Arial" charset="0"/>
                <a:ea typeface="Arial" charset="0"/>
                <a:cs typeface="Arial" charset="0"/>
              </a:rPr>
              <a:t>Different</a:t>
            </a:r>
            <a:r>
              <a:rPr lang="en-GB" sz="2800" u="sng" dirty="0">
                <a:solidFill>
                  <a:prstClr val="white"/>
                </a:solidFill>
                <a:latin typeface="Arial" charset="0"/>
                <a:ea typeface="Arial" charset="0"/>
                <a:cs typeface="Arial" charset="0"/>
              </a:rPr>
              <a:t> </a:t>
            </a:r>
            <a:r>
              <a:rPr lang="en-GB" sz="2800" dirty="0">
                <a:solidFill>
                  <a:prstClr val="white"/>
                </a:solidFill>
                <a:latin typeface="Arial" charset="0"/>
                <a:ea typeface="Arial" charset="0"/>
                <a:cs typeface="Arial" charset="0"/>
              </a:rPr>
              <a:t>Managing…..</a:t>
            </a:r>
          </a:p>
          <a:p>
            <a:pPr>
              <a:tabLst>
                <a:tab pos="457200" algn="ctr"/>
              </a:tabLst>
            </a:pPr>
            <a:endParaRPr lang="en-GB" sz="3200" dirty="0">
              <a:solidFill>
                <a:prstClr val="white"/>
              </a:solidFill>
              <a:latin typeface="Arial" charset="0"/>
              <a:ea typeface="Arial" charset="0"/>
              <a:cs typeface="Arial" charset="0"/>
            </a:endParaRPr>
          </a:p>
          <a:p>
            <a:pPr>
              <a:tabLst>
                <a:tab pos="457200" algn="ctr"/>
              </a:tabLst>
            </a:pPr>
            <a:endParaRPr lang="en-GB" sz="2000" dirty="0">
              <a:solidFill>
                <a:prstClr val="white"/>
              </a:solidFill>
              <a:latin typeface="Arial" charset="0"/>
              <a:ea typeface="Arial" charset="0"/>
              <a:cs typeface="Arial" charset="0"/>
            </a:endParaRPr>
          </a:p>
          <a:p>
            <a:pPr>
              <a:tabLst>
                <a:tab pos="457200" algn="ctr"/>
              </a:tabLst>
            </a:pPr>
            <a:endParaRPr lang="en-GB" sz="3200" dirty="0">
              <a:solidFill>
                <a:prstClr val="white"/>
              </a:solidFill>
              <a:latin typeface="Arial" charset="0"/>
              <a:ea typeface="Arial" charset="0"/>
              <a:cs typeface="Arial" charset="0"/>
            </a:endParaRPr>
          </a:p>
        </p:txBody>
      </p:sp>
      <p:sp>
        <p:nvSpPr>
          <p:cNvPr id="7" name="TextBox 6">
            <a:extLst>
              <a:ext uri="{FF2B5EF4-FFF2-40B4-BE49-F238E27FC236}">
                <a16:creationId xmlns:a16="http://schemas.microsoft.com/office/drawing/2014/main" id="{3E25BBC7-5C51-4A79-9A3C-8EA0EC99AD04}"/>
              </a:ext>
            </a:extLst>
          </p:cNvPr>
          <p:cNvSpPr txBox="1"/>
          <p:nvPr/>
        </p:nvSpPr>
        <p:spPr>
          <a:xfrm>
            <a:off x="5830824" y="1611736"/>
            <a:ext cx="3590544" cy="523220"/>
          </a:xfrm>
          <a:prstGeom prst="rect">
            <a:avLst/>
          </a:prstGeom>
          <a:noFill/>
        </p:spPr>
        <p:txBody>
          <a:bodyPr wrap="square" rtlCol="0">
            <a:spAutoFit/>
          </a:bodyPr>
          <a:lstStyle/>
          <a:p>
            <a:pPr>
              <a:tabLst>
                <a:tab pos="2070100" algn="ctr"/>
                <a:tab pos="4740275" algn="ctr"/>
                <a:tab pos="6400800" algn="ctr"/>
              </a:tabLst>
            </a:pPr>
            <a:r>
              <a:rPr lang="en-GB" sz="2800" dirty="0">
                <a:solidFill>
                  <a:prstClr val="white"/>
                </a:solidFill>
                <a:latin typeface="Arial" charset="0"/>
                <a:ea typeface="Arial" charset="0"/>
                <a:cs typeface="Arial" charset="0"/>
              </a:rPr>
              <a:t>Skilled Inter- Action</a:t>
            </a:r>
          </a:p>
        </p:txBody>
      </p:sp>
      <p:sp>
        <p:nvSpPr>
          <p:cNvPr id="8" name="TextBox 7">
            <a:extLst>
              <a:ext uri="{FF2B5EF4-FFF2-40B4-BE49-F238E27FC236}">
                <a16:creationId xmlns:a16="http://schemas.microsoft.com/office/drawing/2014/main" id="{EA36E6C8-AF75-43C7-B4AE-3E52B601F2E6}"/>
              </a:ext>
            </a:extLst>
          </p:cNvPr>
          <p:cNvSpPr txBox="1"/>
          <p:nvPr/>
        </p:nvSpPr>
        <p:spPr>
          <a:xfrm>
            <a:off x="667512" y="1983972"/>
            <a:ext cx="2386584" cy="523220"/>
          </a:xfrm>
          <a:prstGeom prst="rect">
            <a:avLst/>
          </a:prstGeom>
          <a:noFill/>
        </p:spPr>
        <p:txBody>
          <a:bodyPr wrap="square" rtlCol="0">
            <a:spAutoFit/>
          </a:bodyPr>
          <a:lstStyle/>
          <a:p>
            <a:pPr>
              <a:tabLst>
                <a:tab pos="457200" algn="ctr"/>
              </a:tabLst>
            </a:pPr>
            <a:r>
              <a:rPr lang="en-US" sz="2800" dirty="0">
                <a:solidFill>
                  <a:prstClr val="white"/>
                </a:solidFill>
                <a:latin typeface="Arial" charset="0"/>
                <a:ea typeface="Arial" charset="0"/>
                <a:cs typeface="Arial" charset="0"/>
              </a:rPr>
              <a:t>Be Heard</a:t>
            </a:r>
            <a:endParaRPr lang="en-GB" sz="2800" dirty="0">
              <a:solidFill>
                <a:prstClr val="white"/>
              </a:solidFill>
              <a:latin typeface="Arial" charset="0"/>
              <a:ea typeface="Arial" charset="0"/>
              <a:cs typeface="Arial" charset="0"/>
            </a:endParaRPr>
          </a:p>
        </p:txBody>
      </p:sp>
      <p:sp>
        <p:nvSpPr>
          <p:cNvPr id="9" name="TextBox 8">
            <a:extLst>
              <a:ext uri="{FF2B5EF4-FFF2-40B4-BE49-F238E27FC236}">
                <a16:creationId xmlns:a16="http://schemas.microsoft.com/office/drawing/2014/main" id="{E97AB3AA-80E2-4D67-B5D6-9B97A3EC25F5}"/>
              </a:ext>
            </a:extLst>
          </p:cNvPr>
          <p:cNvSpPr txBox="1"/>
          <p:nvPr/>
        </p:nvSpPr>
        <p:spPr>
          <a:xfrm>
            <a:off x="1508760" y="2908382"/>
            <a:ext cx="4038600" cy="523220"/>
          </a:xfrm>
          <a:prstGeom prst="rect">
            <a:avLst/>
          </a:prstGeom>
          <a:noFill/>
        </p:spPr>
        <p:txBody>
          <a:bodyPr wrap="square" rtlCol="0">
            <a:spAutoFit/>
          </a:bodyPr>
          <a:lstStyle/>
          <a:p>
            <a:pPr algn="ctr">
              <a:tabLst>
                <a:tab pos="457200" algn="ctr"/>
              </a:tabLst>
            </a:pPr>
            <a:r>
              <a:rPr lang="en-GB" sz="2800" dirty="0">
                <a:solidFill>
                  <a:prstClr val="white"/>
                </a:solidFill>
                <a:latin typeface="Arial" charset="0"/>
                <a:ea typeface="Arial" charset="0"/>
                <a:cs typeface="Arial" charset="0"/>
              </a:rPr>
              <a:t>Be Fair and Equitable</a:t>
            </a:r>
          </a:p>
        </p:txBody>
      </p:sp>
      <p:pic>
        <p:nvPicPr>
          <p:cNvPr id="4" name="Picture 3">
            <a:extLst>
              <a:ext uri="{FF2B5EF4-FFF2-40B4-BE49-F238E27FC236}">
                <a16:creationId xmlns:a16="http://schemas.microsoft.com/office/drawing/2014/main" id="{413BA9EB-5F64-46C8-A429-D86596F81A14}"/>
              </a:ext>
            </a:extLst>
          </p:cNvPr>
          <p:cNvPicPr>
            <a:picLocks noChangeAspect="1"/>
          </p:cNvPicPr>
          <p:nvPr/>
        </p:nvPicPr>
        <p:blipFill>
          <a:blip r:embed="rId4"/>
          <a:stretch>
            <a:fillRect/>
          </a:stretch>
        </p:blipFill>
        <p:spPr>
          <a:xfrm>
            <a:off x="6791749" y="2215884"/>
            <a:ext cx="1282403" cy="1384995"/>
          </a:xfrm>
          <a:prstGeom prst="rect">
            <a:avLst/>
          </a:prstGeom>
        </p:spPr>
      </p:pic>
      <p:pic>
        <p:nvPicPr>
          <p:cNvPr id="10" name="Picture 9">
            <a:extLst>
              <a:ext uri="{FF2B5EF4-FFF2-40B4-BE49-F238E27FC236}">
                <a16:creationId xmlns:a16="http://schemas.microsoft.com/office/drawing/2014/main" id="{26529C02-2063-4214-A78B-424F5536F2F7}"/>
              </a:ext>
            </a:extLst>
          </p:cNvPr>
          <p:cNvPicPr>
            <a:picLocks noChangeAspect="1"/>
          </p:cNvPicPr>
          <p:nvPr/>
        </p:nvPicPr>
        <p:blipFill>
          <a:blip r:embed="rId5"/>
          <a:stretch>
            <a:fillRect/>
          </a:stretch>
        </p:blipFill>
        <p:spPr>
          <a:xfrm>
            <a:off x="7749556" y="1"/>
            <a:ext cx="1411954" cy="1411954"/>
          </a:xfrm>
          <a:prstGeom prst="rect">
            <a:avLst/>
          </a:prstGeom>
        </p:spPr>
      </p:pic>
      <p:pic>
        <p:nvPicPr>
          <p:cNvPr id="11" name="Picture 10">
            <a:extLst>
              <a:ext uri="{FF2B5EF4-FFF2-40B4-BE49-F238E27FC236}">
                <a16:creationId xmlns:a16="http://schemas.microsoft.com/office/drawing/2014/main" id="{8675AB14-53C4-4880-8BBF-824C99E095D5}"/>
              </a:ext>
            </a:extLst>
          </p:cNvPr>
          <p:cNvPicPr>
            <a:picLocks noChangeAspect="1"/>
          </p:cNvPicPr>
          <p:nvPr/>
        </p:nvPicPr>
        <p:blipFill>
          <a:blip r:embed="rId6"/>
          <a:stretch>
            <a:fillRect/>
          </a:stretch>
        </p:blipFill>
        <p:spPr>
          <a:xfrm>
            <a:off x="870786" y="3574127"/>
            <a:ext cx="3746215" cy="2107246"/>
          </a:xfrm>
          <a:prstGeom prst="rect">
            <a:avLst/>
          </a:prstGeom>
        </p:spPr>
      </p:pic>
    </p:spTree>
    <p:extLst>
      <p:ext uri="{BB962C8B-B14F-4D97-AF65-F5344CB8AC3E}">
        <p14:creationId xmlns:p14="http://schemas.microsoft.com/office/powerpoint/2010/main" val="42629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9">
                                            <p:txEl>
                                              <p:pRg st="0" end="0"/>
                                            </p:txEl>
                                          </p:spTgt>
                                        </p:tgtEl>
                                      </p:cBhvr>
                                    </p:animEffect>
                                  </p:childTnLst>
                                </p:cTn>
                              </p:par>
                            </p:childTnLst>
                          </p:cTn>
                        </p:par>
                        <p:par>
                          <p:cTn id="30" fill="hold">
                            <p:stCondLst>
                              <p:cond delay="500"/>
                            </p:stCondLst>
                            <p:childTnLst>
                              <p:par>
                                <p:cTn id="31" presetID="26"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80">
                                          <p:stCondLst>
                                            <p:cond delay="0"/>
                                          </p:stCondLst>
                                        </p:cTn>
                                        <p:tgtEl>
                                          <p:spTgt spid="11"/>
                                        </p:tgtEl>
                                      </p:cBhvr>
                                    </p:animEffect>
                                    <p:anim calcmode="lin" valueType="num">
                                      <p:cBhvr>
                                        <p:cTn id="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gtEl>
                                      </p:cBhvr>
                                      <p:to x="100000" y="60000"/>
                                    </p:animScale>
                                    <p:animScale>
                                      <p:cBhvr>
                                        <p:cTn id="40" dur="166" decel="50000">
                                          <p:stCondLst>
                                            <p:cond delay="676"/>
                                          </p:stCondLst>
                                        </p:cTn>
                                        <p:tgtEl>
                                          <p:spTgt spid="11"/>
                                        </p:tgtEl>
                                      </p:cBhvr>
                                      <p:to x="100000" y="100000"/>
                                    </p:animScale>
                                    <p:animScale>
                                      <p:cBhvr>
                                        <p:cTn id="41" dur="26">
                                          <p:stCondLst>
                                            <p:cond delay="1312"/>
                                          </p:stCondLst>
                                        </p:cTn>
                                        <p:tgtEl>
                                          <p:spTgt spid="11"/>
                                        </p:tgtEl>
                                      </p:cBhvr>
                                      <p:to x="100000" y="80000"/>
                                    </p:animScale>
                                    <p:animScale>
                                      <p:cBhvr>
                                        <p:cTn id="42" dur="166" decel="50000">
                                          <p:stCondLst>
                                            <p:cond delay="1338"/>
                                          </p:stCondLst>
                                        </p:cTn>
                                        <p:tgtEl>
                                          <p:spTgt spid="11"/>
                                        </p:tgtEl>
                                      </p:cBhvr>
                                      <p:to x="100000" y="100000"/>
                                    </p:animScale>
                                    <p:animScale>
                                      <p:cBhvr>
                                        <p:cTn id="43" dur="26">
                                          <p:stCondLst>
                                            <p:cond delay="1642"/>
                                          </p:stCondLst>
                                        </p:cTn>
                                        <p:tgtEl>
                                          <p:spTgt spid="11"/>
                                        </p:tgtEl>
                                      </p:cBhvr>
                                      <p:to x="100000" y="90000"/>
                                    </p:animScale>
                                    <p:animScale>
                                      <p:cBhvr>
                                        <p:cTn id="44" dur="166" decel="50000">
                                          <p:stCondLst>
                                            <p:cond delay="1668"/>
                                          </p:stCondLst>
                                        </p:cTn>
                                        <p:tgtEl>
                                          <p:spTgt spid="11"/>
                                        </p:tgtEl>
                                      </p:cBhvr>
                                      <p:to x="100000" y="100000"/>
                                    </p:animScale>
                                    <p:animScale>
                                      <p:cBhvr>
                                        <p:cTn id="45" dur="26">
                                          <p:stCondLst>
                                            <p:cond delay="1808"/>
                                          </p:stCondLst>
                                        </p:cTn>
                                        <p:tgtEl>
                                          <p:spTgt spid="11"/>
                                        </p:tgtEl>
                                      </p:cBhvr>
                                      <p:to x="100000" y="95000"/>
                                    </p:animScale>
                                    <p:animScale>
                                      <p:cBhvr>
                                        <p:cTn id="46" dur="166" decel="50000">
                                          <p:stCondLst>
                                            <p:cond delay="1834"/>
                                          </p:stCondLst>
                                        </p:cTn>
                                        <p:tgtEl>
                                          <p:spTgt spid="1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p:cTn id="5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12776"/>
            <a:ext cx="9144000" cy="5445224"/>
          </a:xfrm>
          <a:prstGeom prst="rect">
            <a:avLst/>
          </a:prstGeom>
        </p:spPr>
      </p:pic>
      <p:sp>
        <p:nvSpPr>
          <p:cNvPr id="3" name="TextBox 2"/>
          <p:cNvSpPr txBox="1"/>
          <p:nvPr/>
        </p:nvSpPr>
        <p:spPr>
          <a:xfrm>
            <a:off x="323528" y="548680"/>
            <a:ext cx="8568952" cy="553998"/>
          </a:xfrm>
          <a:prstGeom prst="rect">
            <a:avLst/>
          </a:prstGeom>
          <a:noFill/>
        </p:spPr>
        <p:txBody>
          <a:bodyPr wrap="square" lIns="91169" tIns="0" rIns="91169" bIns="0" rtlCol="0">
            <a:spAutoFit/>
          </a:bodyPr>
          <a:lstStyle/>
          <a:p>
            <a:r>
              <a:rPr lang="en-US" sz="3600" dirty="0">
                <a:solidFill>
                  <a:schemeClr val="bg1"/>
                </a:solidFill>
                <a:latin typeface="Arial" panose="020B0604020202020204" pitchFamily="34" charset="0"/>
                <a:cs typeface="Arial" panose="020B0604020202020204" pitchFamily="34" charset="0"/>
              </a:rPr>
              <a:t>Video S</a:t>
            </a:r>
            <a:r>
              <a:rPr lang="en-GB" sz="3600" dirty="0" err="1">
                <a:solidFill>
                  <a:schemeClr val="bg1"/>
                </a:solidFill>
                <a:latin typeface="Arial" panose="020B0604020202020204" pitchFamily="34" charset="0"/>
                <a:cs typeface="Arial" panose="020B0604020202020204" pitchFamily="34" charset="0"/>
              </a:rPr>
              <a:t>ummary</a:t>
            </a:r>
            <a:endParaRPr lang="en-GB" sz="3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2A370-7C35-4161-95B7-B07985BC0673}"/>
              </a:ext>
            </a:extLst>
          </p:cNvPr>
          <p:cNvSpPr txBox="1"/>
          <p:nvPr/>
        </p:nvSpPr>
        <p:spPr>
          <a:xfrm>
            <a:off x="3012888" y="1653938"/>
            <a:ext cx="5879592" cy="4339650"/>
          </a:xfrm>
          <a:prstGeom prst="rect">
            <a:avLst/>
          </a:prstGeom>
          <a:noFill/>
        </p:spPr>
        <p:txBody>
          <a:bodyPr wrap="square" rtlCol="0">
            <a:spAutoFit/>
          </a:bodyPr>
          <a:lstStyle/>
          <a:p>
            <a:pPr>
              <a:tabLst>
                <a:tab pos="457200" algn="ctr"/>
              </a:tabLst>
            </a:pPr>
            <a:r>
              <a:rPr lang="en-GB" sz="3200" dirty="0">
                <a:solidFill>
                  <a:prstClr val="white"/>
                </a:solidFill>
                <a:latin typeface="Arial" charset="0"/>
                <a:ea typeface="Arial" charset="0"/>
                <a:cs typeface="Arial" charset="0"/>
              </a:rPr>
              <a:t>	</a:t>
            </a:r>
          </a:p>
          <a:p>
            <a:pPr>
              <a:tabLst>
                <a:tab pos="457200" algn="ctr"/>
              </a:tabLst>
            </a:pPr>
            <a:endParaRPr lang="en-GB" sz="2000" dirty="0">
              <a:solidFill>
                <a:prstClr val="white"/>
              </a:solidFill>
              <a:latin typeface="Arial" charset="0"/>
              <a:ea typeface="Arial" charset="0"/>
              <a:cs typeface="Arial" charset="0"/>
            </a:endParaRPr>
          </a:p>
          <a:p>
            <a:pPr>
              <a:tabLst>
                <a:tab pos="457200" algn="ctr"/>
              </a:tabLst>
            </a:pPr>
            <a:r>
              <a:rPr lang="en-GB" sz="3200" dirty="0">
                <a:solidFill>
                  <a:prstClr val="white"/>
                </a:solidFill>
                <a:latin typeface="Arial" charset="0"/>
                <a:ea typeface="Arial" charset="0"/>
                <a:cs typeface="Arial" charset="0"/>
              </a:rPr>
              <a:t>Smiling, Neutral, Relaxed</a:t>
            </a:r>
          </a:p>
          <a:p>
            <a:pPr>
              <a:tabLst>
                <a:tab pos="457200" algn="ctr"/>
              </a:tabLst>
            </a:pPr>
            <a:r>
              <a:rPr lang="en-GB" sz="3200" dirty="0">
                <a:solidFill>
                  <a:prstClr val="white"/>
                </a:solidFill>
                <a:latin typeface="Arial" charset="0"/>
                <a:ea typeface="Arial" charset="0"/>
                <a:cs typeface="Arial" charset="0"/>
              </a:rPr>
              <a:t>Open</a:t>
            </a:r>
          </a:p>
          <a:p>
            <a:pPr>
              <a:tabLst>
                <a:tab pos="457200" algn="ctr"/>
              </a:tabLst>
            </a:pPr>
            <a:r>
              <a:rPr lang="en-GB" sz="3200" dirty="0">
                <a:solidFill>
                  <a:prstClr val="white"/>
                </a:solidFill>
                <a:latin typeface="Arial" charset="0"/>
                <a:ea typeface="Arial" charset="0"/>
                <a:cs typeface="Arial" charset="0"/>
              </a:rPr>
              <a:t>Close, Facing</a:t>
            </a:r>
          </a:p>
          <a:p>
            <a:pPr>
              <a:tabLst>
                <a:tab pos="457200" algn="ctr"/>
              </a:tabLst>
            </a:pPr>
            <a:r>
              <a:rPr lang="en-GB" sz="3200" dirty="0">
                <a:solidFill>
                  <a:prstClr val="white"/>
                </a:solidFill>
                <a:latin typeface="Arial" charset="0"/>
                <a:ea typeface="Arial" charset="0"/>
                <a:cs typeface="Arial" charset="0"/>
              </a:rPr>
              <a:t>Open</a:t>
            </a:r>
          </a:p>
          <a:p>
            <a:pPr>
              <a:tabLst>
                <a:tab pos="457200" algn="ctr"/>
              </a:tabLst>
            </a:pPr>
            <a:r>
              <a:rPr lang="en-GB" sz="3200" dirty="0">
                <a:solidFill>
                  <a:prstClr val="white"/>
                </a:solidFill>
                <a:latin typeface="Arial" charset="0"/>
                <a:ea typeface="Arial" charset="0"/>
                <a:cs typeface="Arial" charset="0"/>
              </a:rPr>
              <a:t>Up</a:t>
            </a:r>
          </a:p>
          <a:p>
            <a:pPr>
              <a:tabLst>
                <a:tab pos="457200" algn="ctr"/>
              </a:tabLst>
            </a:pPr>
            <a:r>
              <a:rPr lang="en-GB" sz="3200" dirty="0">
                <a:solidFill>
                  <a:prstClr val="white"/>
                </a:solidFill>
                <a:latin typeface="Arial" charset="0"/>
                <a:ea typeface="Arial" charset="0"/>
                <a:cs typeface="Arial" charset="0"/>
              </a:rPr>
              <a:t>Good contact</a:t>
            </a:r>
          </a:p>
          <a:p>
            <a:pPr>
              <a:tabLst>
                <a:tab pos="457200" algn="ctr"/>
              </a:tabLst>
            </a:pPr>
            <a:r>
              <a:rPr lang="en-GB" sz="3200" dirty="0">
                <a:solidFill>
                  <a:prstClr val="white"/>
                </a:solidFill>
                <a:latin typeface="Arial" charset="0"/>
                <a:ea typeface="Arial" charset="0"/>
                <a:cs typeface="Arial" charset="0"/>
              </a:rPr>
              <a:t>Slow, calm, </a:t>
            </a:r>
            <a:r>
              <a:rPr lang="en-GB" sz="3200">
                <a:solidFill>
                  <a:prstClr val="white"/>
                </a:solidFill>
                <a:latin typeface="Arial" charset="0"/>
                <a:ea typeface="Arial" charset="0"/>
                <a:cs typeface="Arial" charset="0"/>
              </a:rPr>
              <a:t>strongb</a:t>
            </a:r>
            <a:endParaRPr lang="en-GB" sz="3200" dirty="0">
              <a:solidFill>
                <a:prstClr val="white"/>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FFBE7A62-915F-423E-8AFC-04BBD43EB468}"/>
              </a:ext>
            </a:extLst>
          </p:cNvPr>
          <p:cNvSpPr txBox="1"/>
          <p:nvPr/>
        </p:nvSpPr>
        <p:spPr>
          <a:xfrm>
            <a:off x="1799082" y="1458536"/>
            <a:ext cx="5545836" cy="830997"/>
          </a:xfrm>
          <a:prstGeom prst="rect">
            <a:avLst/>
          </a:prstGeom>
          <a:noFill/>
        </p:spPr>
        <p:txBody>
          <a:bodyPr wrap="square">
            <a:spAutoFit/>
          </a:bodyPr>
          <a:lstStyle/>
          <a:p>
            <a:pPr algn="ctr"/>
            <a:r>
              <a:rPr lang="fr-FR" sz="2400" b="1" dirty="0">
                <a:solidFill>
                  <a:srgbClr val="FFFF00"/>
                </a:solidFill>
              </a:rPr>
              <a:t>Verbal &amp; Non Verbal  Communications  </a:t>
            </a:r>
            <a:r>
              <a:rPr lang="fr-FR" sz="2400" b="1" dirty="0" err="1">
                <a:solidFill>
                  <a:srgbClr val="FFFF00"/>
                </a:solidFill>
              </a:rPr>
              <a:t>should</a:t>
            </a:r>
            <a:r>
              <a:rPr lang="fr-FR" sz="2400" b="1" dirty="0">
                <a:solidFill>
                  <a:srgbClr val="FFFF00"/>
                </a:solidFill>
              </a:rPr>
              <a:t> </a:t>
            </a:r>
            <a:r>
              <a:rPr lang="fr-FR" sz="2400" b="1" dirty="0" err="1">
                <a:solidFill>
                  <a:srgbClr val="FFFF00"/>
                </a:solidFill>
              </a:rPr>
              <a:t>complement</a:t>
            </a:r>
            <a:r>
              <a:rPr lang="fr-FR" sz="2400" b="1" dirty="0">
                <a:solidFill>
                  <a:srgbClr val="FFFF00"/>
                </a:solidFill>
              </a:rPr>
              <a:t> </a:t>
            </a:r>
            <a:r>
              <a:rPr lang="fr-FR" sz="2400" b="1" dirty="0" err="1">
                <a:solidFill>
                  <a:srgbClr val="FFFF00"/>
                </a:solidFill>
              </a:rPr>
              <a:t>each</a:t>
            </a:r>
            <a:r>
              <a:rPr lang="fr-FR" sz="2400" b="1" dirty="0">
                <a:solidFill>
                  <a:srgbClr val="FFFF00"/>
                </a:solidFill>
              </a:rPr>
              <a:t> </a:t>
            </a:r>
            <a:r>
              <a:rPr lang="fr-FR" sz="2400" b="1" dirty="0" err="1">
                <a:solidFill>
                  <a:srgbClr val="FFFF00"/>
                </a:solidFill>
              </a:rPr>
              <a:t>other</a:t>
            </a:r>
            <a:r>
              <a:rPr lang="fr-FR" sz="2400" b="1" dirty="0">
                <a:solidFill>
                  <a:srgbClr val="FFFF00"/>
                </a:solidFill>
              </a:rPr>
              <a:t>. </a:t>
            </a:r>
            <a:endParaRPr lang="en-GB" sz="2400" b="1" dirty="0">
              <a:solidFill>
                <a:srgbClr val="FFFF00"/>
              </a:solidFill>
            </a:endParaRPr>
          </a:p>
        </p:txBody>
      </p:sp>
      <p:sp>
        <p:nvSpPr>
          <p:cNvPr id="13" name="TextBox 12">
            <a:extLst>
              <a:ext uri="{FF2B5EF4-FFF2-40B4-BE49-F238E27FC236}">
                <a16:creationId xmlns:a16="http://schemas.microsoft.com/office/drawing/2014/main" id="{5DDBFFBD-DC23-4613-8427-1BF4AD4ABFA8}"/>
              </a:ext>
            </a:extLst>
          </p:cNvPr>
          <p:cNvSpPr txBox="1"/>
          <p:nvPr/>
        </p:nvSpPr>
        <p:spPr>
          <a:xfrm>
            <a:off x="4572000" y="317441"/>
            <a:ext cx="4636008" cy="830997"/>
          </a:xfrm>
          <a:prstGeom prst="rect">
            <a:avLst/>
          </a:prstGeom>
          <a:noFill/>
        </p:spPr>
        <p:txBody>
          <a:bodyPr wrap="square">
            <a:spAutoFit/>
          </a:bodyPr>
          <a:lstStyle/>
          <a:p>
            <a:pPr algn="ctr"/>
            <a:r>
              <a:rPr lang="en-US" sz="2400" b="1" dirty="0">
                <a:solidFill>
                  <a:srgbClr val="92D050"/>
                </a:solidFill>
              </a:rPr>
              <a:t>Be aware of the importance of voice tone. </a:t>
            </a:r>
            <a:endParaRPr lang="en-GB" sz="2400" b="1" dirty="0">
              <a:solidFill>
                <a:srgbClr val="92D050"/>
              </a:solidFill>
            </a:endParaRPr>
          </a:p>
        </p:txBody>
      </p:sp>
      <p:sp>
        <p:nvSpPr>
          <p:cNvPr id="15" name="TextBox 14">
            <a:extLst>
              <a:ext uri="{FF2B5EF4-FFF2-40B4-BE49-F238E27FC236}">
                <a16:creationId xmlns:a16="http://schemas.microsoft.com/office/drawing/2014/main" id="{3069A476-2328-4894-B423-E492ECE4004F}"/>
              </a:ext>
            </a:extLst>
          </p:cNvPr>
          <p:cNvSpPr txBox="1"/>
          <p:nvPr/>
        </p:nvSpPr>
        <p:spPr>
          <a:xfrm>
            <a:off x="323528" y="2454158"/>
            <a:ext cx="2447104" cy="3539430"/>
          </a:xfrm>
          <a:prstGeom prst="rect">
            <a:avLst/>
          </a:prstGeom>
          <a:noFill/>
        </p:spPr>
        <p:txBody>
          <a:bodyPr wrap="square">
            <a:spAutoFit/>
          </a:bodyPr>
          <a:lstStyle/>
          <a:p>
            <a:r>
              <a:rPr lang="en-US" sz="3200" dirty="0">
                <a:solidFill>
                  <a:schemeClr val="bg1"/>
                </a:solidFill>
              </a:rPr>
              <a:t>Face -</a:t>
            </a:r>
          </a:p>
          <a:p>
            <a:r>
              <a:rPr lang="en-US" sz="3200" dirty="0">
                <a:solidFill>
                  <a:schemeClr val="bg1"/>
                </a:solidFill>
              </a:rPr>
              <a:t>Posture -</a:t>
            </a:r>
          </a:p>
          <a:p>
            <a:r>
              <a:rPr lang="en-US" sz="3200" dirty="0">
                <a:solidFill>
                  <a:schemeClr val="bg1"/>
                </a:solidFill>
              </a:rPr>
              <a:t>Proximity -</a:t>
            </a:r>
          </a:p>
          <a:p>
            <a:r>
              <a:rPr lang="en-US" sz="3200" dirty="0">
                <a:solidFill>
                  <a:schemeClr val="bg1"/>
                </a:solidFill>
              </a:rPr>
              <a:t>Hands -</a:t>
            </a:r>
          </a:p>
          <a:p>
            <a:r>
              <a:rPr lang="en-US" sz="3200" dirty="0">
                <a:solidFill>
                  <a:schemeClr val="bg1"/>
                </a:solidFill>
              </a:rPr>
              <a:t>Head -</a:t>
            </a:r>
          </a:p>
          <a:p>
            <a:r>
              <a:rPr lang="en-US" sz="3200" dirty="0">
                <a:solidFill>
                  <a:schemeClr val="bg1"/>
                </a:solidFill>
              </a:rPr>
              <a:t>Eyes -</a:t>
            </a:r>
          </a:p>
          <a:p>
            <a:r>
              <a:rPr lang="en-US" sz="3200" dirty="0">
                <a:solidFill>
                  <a:schemeClr val="bg1"/>
                </a:solidFill>
              </a:rPr>
              <a:t>Movement -</a:t>
            </a:r>
          </a:p>
        </p:txBody>
      </p:sp>
    </p:spTree>
    <p:extLst>
      <p:ext uri="{BB962C8B-B14F-4D97-AF65-F5344CB8AC3E}">
        <p14:creationId xmlns:p14="http://schemas.microsoft.com/office/powerpoint/2010/main" val="14848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p:cTn id="2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p:cTn id="3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05226"/>
            <a:ext cx="9144000" cy="5445224"/>
          </a:xfrm>
          <a:prstGeom prst="rect">
            <a:avLst/>
          </a:prstGeom>
        </p:spPr>
      </p:pic>
      <p:sp>
        <p:nvSpPr>
          <p:cNvPr id="3" name="TextBox 2"/>
          <p:cNvSpPr txBox="1"/>
          <p:nvPr/>
        </p:nvSpPr>
        <p:spPr>
          <a:xfrm>
            <a:off x="323528" y="548680"/>
            <a:ext cx="8568952" cy="553998"/>
          </a:xfrm>
          <a:prstGeom prst="rect">
            <a:avLst/>
          </a:prstGeom>
          <a:noFill/>
        </p:spPr>
        <p:txBody>
          <a:bodyPr wrap="square" lIns="91169" tIns="0" rIns="91169" bIns="0" rtlCol="0">
            <a:spAutoFit/>
          </a:bodyPr>
          <a:lstStyle/>
          <a:p>
            <a:r>
              <a:rPr lang="en-US" sz="3600" dirty="0">
                <a:solidFill>
                  <a:schemeClr val="bg1"/>
                </a:solidFill>
                <a:latin typeface="Arial" panose="020B0604020202020204" pitchFamily="34" charset="0"/>
                <a:cs typeface="Arial" panose="020B0604020202020204" pitchFamily="34" charset="0"/>
              </a:rPr>
              <a:t>S</a:t>
            </a:r>
            <a:r>
              <a:rPr lang="en-GB" sz="3600" dirty="0" err="1">
                <a:solidFill>
                  <a:schemeClr val="bg1"/>
                </a:solidFill>
                <a:latin typeface="Arial" panose="020B0604020202020204" pitchFamily="34" charset="0"/>
                <a:cs typeface="Arial" panose="020B0604020202020204" pitchFamily="34" charset="0"/>
              </a:rPr>
              <a:t>ummary</a:t>
            </a:r>
            <a:endParaRPr lang="en-GB" sz="3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2A370-7C35-4161-95B7-B07985BC0673}"/>
              </a:ext>
            </a:extLst>
          </p:cNvPr>
          <p:cNvSpPr txBox="1"/>
          <p:nvPr/>
        </p:nvSpPr>
        <p:spPr>
          <a:xfrm>
            <a:off x="4796028" y="3216001"/>
            <a:ext cx="4203192" cy="3477875"/>
          </a:xfrm>
          <a:prstGeom prst="rect">
            <a:avLst/>
          </a:prstGeom>
          <a:noFill/>
        </p:spPr>
        <p:txBody>
          <a:bodyPr wrap="square" rtlCol="0">
            <a:spAutoFit/>
          </a:bodyPr>
          <a:lstStyle/>
          <a:p>
            <a:pPr>
              <a:tabLst>
                <a:tab pos="457200" algn="ctr"/>
              </a:tabLst>
            </a:pPr>
            <a:r>
              <a:rPr lang="en-GB" sz="3200" dirty="0">
                <a:solidFill>
                  <a:prstClr val="white"/>
                </a:solidFill>
                <a:latin typeface="Arial" charset="0"/>
                <a:ea typeface="Arial" charset="0"/>
                <a:cs typeface="Arial" charset="0"/>
              </a:rPr>
              <a:t>	</a:t>
            </a:r>
          </a:p>
          <a:p>
            <a:pPr>
              <a:tabLst>
                <a:tab pos="457200" algn="ctr"/>
              </a:tabLst>
            </a:pPr>
            <a:endParaRPr lang="en-GB" sz="2000" dirty="0">
              <a:solidFill>
                <a:prstClr val="white"/>
              </a:solidFill>
              <a:latin typeface="Arial" charset="0"/>
              <a:ea typeface="Arial" charset="0"/>
              <a:cs typeface="Arial" charset="0"/>
            </a:endParaRPr>
          </a:p>
          <a:p>
            <a:pPr algn="ctr">
              <a:tabLst>
                <a:tab pos="457200" algn="ctr"/>
              </a:tabLst>
            </a:pPr>
            <a:r>
              <a:rPr lang="en-GB" sz="3200" dirty="0">
                <a:solidFill>
                  <a:prstClr val="white"/>
                </a:solidFill>
                <a:latin typeface="Arial" charset="0"/>
                <a:ea typeface="Arial" charset="0"/>
                <a:cs typeface="Arial" charset="0"/>
              </a:rPr>
              <a:t>	</a:t>
            </a:r>
            <a:r>
              <a:rPr lang="en-GB" sz="2800" dirty="0">
                <a:solidFill>
                  <a:prstClr val="white"/>
                </a:solidFill>
                <a:latin typeface="Arial" charset="0"/>
                <a:ea typeface="Arial" charset="0"/>
                <a:cs typeface="Arial" charset="0"/>
              </a:rPr>
              <a:t>Learn from experience and evaluate your own man and match management </a:t>
            </a:r>
            <a:endParaRPr lang="en-GB" sz="3200" dirty="0">
              <a:solidFill>
                <a:prstClr val="white"/>
              </a:solidFill>
              <a:latin typeface="Arial" charset="0"/>
              <a:ea typeface="Arial" charset="0"/>
              <a:cs typeface="Arial" charset="0"/>
            </a:endParaRPr>
          </a:p>
          <a:p>
            <a:pPr>
              <a:tabLst>
                <a:tab pos="457200" algn="ctr"/>
              </a:tabLst>
            </a:pPr>
            <a:endParaRPr lang="en-GB" sz="2000" dirty="0">
              <a:solidFill>
                <a:prstClr val="white"/>
              </a:solidFill>
              <a:latin typeface="Arial" charset="0"/>
              <a:ea typeface="Arial" charset="0"/>
              <a:cs typeface="Arial" charset="0"/>
            </a:endParaRPr>
          </a:p>
          <a:p>
            <a:pPr>
              <a:tabLst>
                <a:tab pos="457200" algn="ctr"/>
              </a:tabLst>
            </a:pPr>
            <a:endParaRPr lang="en-GB" sz="3200" dirty="0">
              <a:solidFill>
                <a:prstClr val="white"/>
              </a:solidFill>
              <a:latin typeface="Arial" charset="0"/>
              <a:ea typeface="Arial" charset="0"/>
              <a:cs typeface="Arial" charset="0"/>
            </a:endParaRPr>
          </a:p>
        </p:txBody>
      </p:sp>
      <p:sp>
        <p:nvSpPr>
          <p:cNvPr id="7" name="TextBox 6">
            <a:extLst>
              <a:ext uri="{FF2B5EF4-FFF2-40B4-BE49-F238E27FC236}">
                <a16:creationId xmlns:a16="http://schemas.microsoft.com/office/drawing/2014/main" id="{3E25BBC7-5C51-4A79-9A3C-8EA0EC99AD04}"/>
              </a:ext>
            </a:extLst>
          </p:cNvPr>
          <p:cNvSpPr txBox="1"/>
          <p:nvPr/>
        </p:nvSpPr>
        <p:spPr>
          <a:xfrm>
            <a:off x="5830824" y="1611736"/>
            <a:ext cx="3590544" cy="523220"/>
          </a:xfrm>
          <a:prstGeom prst="rect">
            <a:avLst/>
          </a:prstGeom>
          <a:noFill/>
        </p:spPr>
        <p:txBody>
          <a:bodyPr wrap="square" rtlCol="0">
            <a:spAutoFit/>
          </a:bodyPr>
          <a:lstStyle/>
          <a:p>
            <a:pPr>
              <a:tabLst>
                <a:tab pos="2070100" algn="ctr"/>
                <a:tab pos="4740275" algn="ctr"/>
                <a:tab pos="6400800" algn="ctr"/>
              </a:tabLst>
            </a:pPr>
            <a:r>
              <a:rPr lang="en-GB" sz="2800" dirty="0">
                <a:solidFill>
                  <a:prstClr val="white"/>
                </a:solidFill>
                <a:latin typeface="Arial" charset="0"/>
                <a:ea typeface="Arial" charset="0"/>
                <a:cs typeface="Arial" charset="0"/>
              </a:rPr>
              <a:t>Skilled Inter- Action</a:t>
            </a:r>
          </a:p>
        </p:txBody>
      </p:sp>
      <p:sp>
        <p:nvSpPr>
          <p:cNvPr id="8" name="TextBox 7">
            <a:extLst>
              <a:ext uri="{FF2B5EF4-FFF2-40B4-BE49-F238E27FC236}">
                <a16:creationId xmlns:a16="http://schemas.microsoft.com/office/drawing/2014/main" id="{EA36E6C8-AF75-43C7-B4AE-3E52B601F2E6}"/>
              </a:ext>
            </a:extLst>
          </p:cNvPr>
          <p:cNvSpPr txBox="1"/>
          <p:nvPr/>
        </p:nvSpPr>
        <p:spPr>
          <a:xfrm>
            <a:off x="220218" y="1738830"/>
            <a:ext cx="5282184" cy="954107"/>
          </a:xfrm>
          <a:prstGeom prst="rect">
            <a:avLst/>
          </a:prstGeom>
          <a:noFill/>
        </p:spPr>
        <p:txBody>
          <a:bodyPr wrap="square" rtlCol="0">
            <a:spAutoFit/>
          </a:bodyPr>
          <a:lstStyle/>
          <a:p>
            <a:pPr algn="ctr">
              <a:tabLst>
                <a:tab pos="457200" algn="ctr"/>
              </a:tabLst>
            </a:pPr>
            <a:r>
              <a:rPr lang="en-US" sz="2800" dirty="0">
                <a:solidFill>
                  <a:prstClr val="white"/>
                </a:solidFill>
                <a:latin typeface="Arial" charset="0"/>
                <a:ea typeface="Arial" charset="0"/>
                <a:cs typeface="Arial" charset="0"/>
              </a:rPr>
              <a:t>Look to improve your verbal and non-verbal communications</a:t>
            </a:r>
            <a:endParaRPr lang="en-GB" sz="2800" dirty="0">
              <a:solidFill>
                <a:prstClr val="white"/>
              </a:solidFill>
              <a:latin typeface="Arial" charset="0"/>
              <a:ea typeface="Arial" charset="0"/>
              <a:cs typeface="Arial" charset="0"/>
            </a:endParaRPr>
          </a:p>
        </p:txBody>
      </p:sp>
      <p:sp>
        <p:nvSpPr>
          <p:cNvPr id="9" name="TextBox 8">
            <a:extLst>
              <a:ext uri="{FF2B5EF4-FFF2-40B4-BE49-F238E27FC236}">
                <a16:creationId xmlns:a16="http://schemas.microsoft.com/office/drawing/2014/main" id="{E97AB3AA-80E2-4D67-B5D6-9B97A3EC25F5}"/>
              </a:ext>
            </a:extLst>
          </p:cNvPr>
          <p:cNvSpPr txBox="1"/>
          <p:nvPr/>
        </p:nvSpPr>
        <p:spPr>
          <a:xfrm>
            <a:off x="302363" y="3059427"/>
            <a:ext cx="4669536" cy="954107"/>
          </a:xfrm>
          <a:prstGeom prst="rect">
            <a:avLst/>
          </a:prstGeom>
          <a:noFill/>
        </p:spPr>
        <p:txBody>
          <a:bodyPr wrap="square" rtlCol="0">
            <a:spAutoFit/>
          </a:bodyPr>
          <a:lstStyle/>
          <a:p>
            <a:pPr algn="ctr">
              <a:tabLst>
                <a:tab pos="457200" algn="ctr"/>
              </a:tabLst>
            </a:pPr>
            <a:r>
              <a:rPr lang="en-GB" sz="2800" dirty="0">
                <a:solidFill>
                  <a:prstClr val="white"/>
                </a:solidFill>
                <a:latin typeface="Arial" charset="0"/>
                <a:ea typeface="Arial" charset="0"/>
                <a:cs typeface="Arial" charset="0"/>
              </a:rPr>
              <a:t>Refrain from being domineering and dictatorial</a:t>
            </a:r>
          </a:p>
        </p:txBody>
      </p:sp>
      <p:pic>
        <p:nvPicPr>
          <p:cNvPr id="4" name="Picture 3">
            <a:extLst>
              <a:ext uri="{FF2B5EF4-FFF2-40B4-BE49-F238E27FC236}">
                <a16:creationId xmlns:a16="http://schemas.microsoft.com/office/drawing/2014/main" id="{413BA9EB-5F64-46C8-A429-D86596F81A14}"/>
              </a:ext>
            </a:extLst>
          </p:cNvPr>
          <p:cNvPicPr>
            <a:picLocks noChangeAspect="1"/>
          </p:cNvPicPr>
          <p:nvPr/>
        </p:nvPicPr>
        <p:blipFill>
          <a:blip r:embed="rId4"/>
          <a:stretch>
            <a:fillRect/>
          </a:stretch>
        </p:blipFill>
        <p:spPr>
          <a:xfrm>
            <a:off x="6791749" y="2215884"/>
            <a:ext cx="1282403" cy="1384995"/>
          </a:xfrm>
          <a:prstGeom prst="rect">
            <a:avLst/>
          </a:prstGeom>
        </p:spPr>
      </p:pic>
      <p:pic>
        <p:nvPicPr>
          <p:cNvPr id="12" name="Picture 11">
            <a:extLst>
              <a:ext uri="{FF2B5EF4-FFF2-40B4-BE49-F238E27FC236}">
                <a16:creationId xmlns:a16="http://schemas.microsoft.com/office/drawing/2014/main" id="{9FEBBDED-F9DD-4591-AF77-08C784C64A90}"/>
              </a:ext>
            </a:extLst>
          </p:cNvPr>
          <p:cNvPicPr>
            <a:picLocks noChangeAspect="1"/>
          </p:cNvPicPr>
          <p:nvPr/>
        </p:nvPicPr>
        <p:blipFill>
          <a:blip r:embed="rId5"/>
          <a:stretch>
            <a:fillRect/>
          </a:stretch>
        </p:blipFill>
        <p:spPr>
          <a:xfrm>
            <a:off x="804528" y="4303974"/>
            <a:ext cx="2383851" cy="2328840"/>
          </a:xfrm>
          <a:prstGeom prst="rect">
            <a:avLst/>
          </a:prstGeom>
        </p:spPr>
      </p:pic>
    </p:spTree>
    <p:extLst>
      <p:ext uri="{BB962C8B-B14F-4D97-AF65-F5344CB8AC3E}">
        <p14:creationId xmlns:p14="http://schemas.microsoft.com/office/powerpoint/2010/main" val="18655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p:cTn id="3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918</Words>
  <Application>Microsoft Office PowerPoint</Application>
  <PresentationFormat>On-screen Show (4:3)</PresentationFormat>
  <Paragraphs>103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Cocon-Regular</vt:lpstr>
      <vt:lpstr>Goudy Stout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Heath</dc:creator>
  <cp:lastModifiedBy>Glenn Duggan</cp:lastModifiedBy>
  <cp:revision>84</cp:revision>
  <cp:lastPrinted>2022-04-07T19:09:48Z</cp:lastPrinted>
  <dcterms:created xsi:type="dcterms:W3CDTF">2017-10-17T14:36:26Z</dcterms:created>
  <dcterms:modified xsi:type="dcterms:W3CDTF">2022-04-07T19:11:27Z</dcterms:modified>
</cp:coreProperties>
</file>