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9" r:id="rId3"/>
    <p:sldId id="290" r:id="rId4"/>
    <p:sldId id="325" r:id="rId5"/>
    <p:sldId id="260" r:id="rId6"/>
    <p:sldId id="301" r:id="rId7"/>
    <p:sldId id="263" r:id="rId8"/>
    <p:sldId id="319" r:id="rId9"/>
    <p:sldId id="317" r:id="rId10"/>
    <p:sldId id="321" r:id="rId11"/>
    <p:sldId id="320" r:id="rId12"/>
    <p:sldId id="324" r:id="rId13"/>
    <p:sldId id="266" r:id="rId14"/>
    <p:sldId id="318" r:id="rId15"/>
    <p:sldId id="303" r:id="rId16"/>
    <p:sldId id="323" r:id="rId17"/>
    <p:sldId id="312" r:id="rId18"/>
    <p:sldId id="311" r:id="rId19"/>
    <p:sldId id="322" r:id="rId20"/>
    <p:sldId id="315" r:id="rId21"/>
    <p:sldId id="286" r:id="rId22"/>
    <p:sldId id="287" r:id="rId23"/>
    <p:sldId id="299" r:id="rId24"/>
    <p:sldId id="276"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nie, Alex J SITILTD-PTIY/CL" userId="0778f0f4-6cf7-468d-bddc-dc07c28492fa" providerId="ADAL" clId="{AD524B3F-282C-465C-A58B-3F5E4E56AD41}"/>
    <pc:docChg chg="undo custSel delSld modSld sldOrd">
      <pc:chgData name="Rennie, Alex J SITILTD-PTIY/CL" userId="0778f0f4-6cf7-468d-bddc-dc07c28492fa" providerId="ADAL" clId="{AD524B3F-282C-465C-A58B-3F5E4E56AD41}" dt="2024-03-22T15:57:47.642" v="4349" actId="20577"/>
      <pc:docMkLst>
        <pc:docMk/>
      </pc:docMkLst>
      <pc:sldChg chg="del">
        <pc:chgData name="Rennie, Alex J SITILTD-PTIY/CL" userId="0778f0f4-6cf7-468d-bddc-dc07c28492fa" providerId="ADAL" clId="{AD524B3F-282C-465C-A58B-3F5E4E56AD41}" dt="2024-03-21T21:14:38.056" v="1781" actId="47"/>
        <pc:sldMkLst>
          <pc:docMk/>
          <pc:sldMk cId="4121056900" sldId="262"/>
        </pc:sldMkLst>
      </pc:sldChg>
      <pc:sldChg chg="del">
        <pc:chgData name="Rennie, Alex J SITILTD-PTIY/CL" userId="0778f0f4-6cf7-468d-bddc-dc07c28492fa" providerId="ADAL" clId="{AD524B3F-282C-465C-A58B-3F5E4E56AD41}" dt="2024-03-21T21:20:04.175" v="1946" actId="47"/>
        <pc:sldMkLst>
          <pc:docMk/>
          <pc:sldMk cId="84782814" sldId="268"/>
        </pc:sldMkLst>
      </pc:sldChg>
      <pc:sldChg chg="del">
        <pc:chgData name="Rennie, Alex J SITILTD-PTIY/CL" userId="0778f0f4-6cf7-468d-bddc-dc07c28492fa" providerId="ADAL" clId="{AD524B3F-282C-465C-A58B-3F5E4E56AD41}" dt="2024-03-19T15:37:20.118" v="1" actId="47"/>
        <pc:sldMkLst>
          <pc:docMk/>
          <pc:sldMk cId="3307817588" sldId="269"/>
        </pc:sldMkLst>
      </pc:sldChg>
      <pc:sldChg chg="del">
        <pc:chgData name="Rennie, Alex J SITILTD-PTIY/CL" userId="0778f0f4-6cf7-468d-bddc-dc07c28492fa" providerId="ADAL" clId="{AD524B3F-282C-465C-A58B-3F5E4E56AD41}" dt="2024-03-19T15:55:06.527" v="2" actId="47"/>
        <pc:sldMkLst>
          <pc:docMk/>
          <pc:sldMk cId="2628141414" sldId="270"/>
        </pc:sldMkLst>
      </pc:sldChg>
      <pc:sldChg chg="modSp mod">
        <pc:chgData name="Rennie, Alex J SITILTD-PTIY/CL" userId="0778f0f4-6cf7-468d-bddc-dc07c28492fa" providerId="ADAL" clId="{AD524B3F-282C-465C-A58B-3F5E4E56AD41}" dt="2024-03-21T22:02:50.485" v="3913" actId="20577"/>
        <pc:sldMkLst>
          <pc:docMk/>
          <pc:sldMk cId="2280287587" sldId="276"/>
        </pc:sldMkLst>
        <pc:spChg chg="mod">
          <ac:chgData name="Rennie, Alex J SITILTD-PTIY/CL" userId="0778f0f4-6cf7-468d-bddc-dc07c28492fa" providerId="ADAL" clId="{AD524B3F-282C-465C-A58B-3F5E4E56AD41}" dt="2024-03-19T16:01:27.132" v="216" actId="14100"/>
          <ac:spMkLst>
            <pc:docMk/>
            <pc:sldMk cId="2280287587" sldId="276"/>
            <ac:spMk id="2" creationId="{7FAC10A4-D889-4CCE-80FF-BB09C0C4A2F4}"/>
          </ac:spMkLst>
        </pc:spChg>
        <pc:spChg chg="mod">
          <ac:chgData name="Rennie, Alex J SITILTD-PTIY/CL" userId="0778f0f4-6cf7-468d-bddc-dc07c28492fa" providerId="ADAL" clId="{AD524B3F-282C-465C-A58B-3F5E4E56AD41}" dt="2024-03-19T16:01:21.289" v="215" actId="14100"/>
          <ac:spMkLst>
            <pc:docMk/>
            <pc:sldMk cId="2280287587" sldId="276"/>
            <ac:spMk id="4" creationId="{994DE567-4E77-4447-9EF8-CD285FAC1011}"/>
          </ac:spMkLst>
        </pc:spChg>
        <pc:spChg chg="mod">
          <ac:chgData name="Rennie, Alex J SITILTD-PTIY/CL" userId="0778f0f4-6cf7-468d-bddc-dc07c28492fa" providerId="ADAL" clId="{AD524B3F-282C-465C-A58B-3F5E4E56AD41}" dt="2024-03-21T22:02:50.485" v="3913" actId="20577"/>
          <ac:spMkLst>
            <pc:docMk/>
            <pc:sldMk cId="2280287587" sldId="276"/>
            <ac:spMk id="5" creationId="{8BB77240-C323-4846-A9DF-A8862CD43DAD}"/>
          </ac:spMkLst>
        </pc:spChg>
        <pc:picChg chg="mod">
          <ac:chgData name="Rennie, Alex J SITILTD-PTIY/CL" userId="0778f0f4-6cf7-468d-bddc-dc07c28492fa" providerId="ADAL" clId="{AD524B3F-282C-465C-A58B-3F5E4E56AD41}" dt="2024-03-19T16:01:30.668" v="222" actId="1037"/>
          <ac:picMkLst>
            <pc:docMk/>
            <pc:sldMk cId="2280287587" sldId="276"/>
            <ac:picMk id="3" creationId="{2628C699-8A6B-4DDD-8530-978297E533BE}"/>
          </ac:picMkLst>
        </pc:picChg>
      </pc:sldChg>
      <pc:sldChg chg="del">
        <pc:chgData name="Rennie, Alex J SITILTD-PTIY/CL" userId="0778f0f4-6cf7-468d-bddc-dc07c28492fa" providerId="ADAL" clId="{AD524B3F-282C-465C-A58B-3F5E4E56AD41}" dt="2024-03-19T15:55:16.036" v="3" actId="47"/>
        <pc:sldMkLst>
          <pc:docMk/>
          <pc:sldMk cId="3858458066" sldId="282"/>
        </pc:sldMkLst>
      </pc:sldChg>
      <pc:sldChg chg="modSp mod ord">
        <pc:chgData name="Rennie, Alex J SITILTD-PTIY/CL" userId="0778f0f4-6cf7-468d-bddc-dc07c28492fa" providerId="ADAL" clId="{AD524B3F-282C-465C-A58B-3F5E4E56AD41}" dt="2024-03-22T15:57:47.642" v="4349" actId="20577"/>
        <pc:sldMkLst>
          <pc:docMk/>
          <pc:sldMk cId="969590482" sldId="298"/>
        </pc:sldMkLst>
        <pc:spChg chg="mod">
          <ac:chgData name="Rennie, Alex J SITILTD-PTIY/CL" userId="0778f0f4-6cf7-468d-bddc-dc07c28492fa" providerId="ADAL" clId="{AD524B3F-282C-465C-A58B-3F5E4E56AD41}" dt="2024-03-22T15:57:47.642" v="4349" actId="20577"/>
          <ac:spMkLst>
            <pc:docMk/>
            <pc:sldMk cId="969590482" sldId="298"/>
            <ac:spMk id="6" creationId="{57474ADA-4199-CCD6-0C8D-6E16A56BC334}"/>
          </ac:spMkLst>
        </pc:spChg>
      </pc:sldChg>
      <pc:sldChg chg="modSp mod">
        <pc:chgData name="Rennie, Alex J SITILTD-PTIY/CL" userId="0778f0f4-6cf7-468d-bddc-dc07c28492fa" providerId="ADAL" clId="{AD524B3F-282C-465C-A58B-3F5E4E56AD41}" dt="2024-03-19T16:00:03.424" v="164" actId="1035"/>
        <pc:sldMkLst>
          <pc:docMk/>
          <pc:sldMk cId="1160132708" sldId="299"/>
        </pc:sldMkLst>
        <pc:spChg chg="mod">
          <ac:chgData name="Rennie, Alex J SITILTD-PTIY/CL" userId="0778f0f4-6cf7-468d-bddc-dc07c28492fa" providerId="ADAL" clId="{AD524B3F-282C-465C-A58B-3F5E4E56AD41}" dt="2024-03-19T16:00:03.424" v="164" actId="1035"/>
          <ac:spMkLst>
            <pc:docMk/>
            <pc:sldMk cId="1160132708" sldId="299"/>
            <ac:spMk id="6" creationId="{57474ADA-4199-CCD6-0C8D-6E16A56BC334}"/>
          </ac:spMkLst>
        </pc:spChg>
      </pc:sldChg>
      <pc:sldChg chg="modSp mod">
        <pc:chgData name="Rennie, Alex J SITILTD-PTIY/CL" userId="0778f0f4-6cf7-468d-bddc-dc07c28492fa" providerId="ADAL" clId="{AD524B3F-282C-465C-A58B-3F5E4E56AD41}" dt="2024-03-22T12:23:16.172" v="4283" actId="20577"/>
        <pc:sldMkLst>
          <pc:docMk/>
          <pc:sldMk cId="4093275825" sldId="301"/>
        </pc:sldMkLst>
        <pc:spChg chg="mod">
          <ac:chgData name="Rennie, Alex J SITILTD-PTIY/CL" userId="0778f0f4-6cf7-468d-bddc-dc07c28492fa" providerId="ADAL" clId="{AD524B3F-282C-465C-A58B-3F5E4E56AD41}" dt="2024-03-22T12:23:16.172" v="4283" actId="20577"/>
          <ac:spMkLst>
            <pc:docMk/>
            <pc:sldMk cId="4093275825" sldId="301"/>
            <ac:spMk id="6" creationId="{57474ADA-4199-CCD6-0C8D-6E16A56BC334}"/>
          </ac:spMkLst>
        </pc:spChg>
      </pc:sldChg>
      <pc:sldChg chg="addSp modSp mod">
        <pc:chgData name="Rennie, Alex J SITILTD-PTIY/CL" userId="0778f0f4-6cf7-468d-bddc-dc07c28492fa" providerId="ADAL" clId="{AD524B3F-282C-465C-A58B-3F5E4E56AD41}" dt="2024-03-21T21:19:50.854" v="1945" actId="20577"/>
        <pc:sldMkLst>
          <pc:docMk/>
          <pc:sldMk cId="1195011924" sldId="303"/>
        </pc:sldMkLst>
        <pc:spChg chg="mod">
          <ac:chgData name="Rennie, Alex J SITILTD-PTIY/CL" userId="0778f0f4-6cf7-468d-bddc-dc07c28492fa" providerId="ADAL" clId="{AD524B3F-282C-465C-A58B-3F5E4E56AD41}" dt="2024-03-21T21:19:50.854" v="1945" actId="20577"/>
          <ac:spMkLst>
            <pc:docMk/>
            <pc:sldMk cId="1195011924" sldId="303"/>
            <ac:spMk id="6" creationId="{57474ADA-4199-CCD6-0C8D-6E16A56BC334}"/>
          </ac:spMkLst>
        </pc:spChg>
        <pc:picChg chg="add mod">
          <ac:chgData name="Rennie, Alex J SITILTD-PTIY/CL" userId="0778f0f4-6cf7-468d-bddc-dc07c28492fa" providerId="ADAL" clId="{AD524B3F-282C-465C-A58B-3F5E4E56AD41}" dt="2024-03-21T21:19:44.042" v="1923" actId="1076"/>
          <ac:picMkLst>
            <pc:docMk/>
            <pc:sldMk cId="1195011924" sldId="303"/>
            <ac:picMk id="8" creationId="{FF370591-523A-A8B4-4FFA-5FBC40681173}"/>
          </ac:picMkLst>
        </pc:picChg>
      </pc:sldChg>
      <pc:sldChg chg="del">
        <pc:chgData name="Rennie, Alex J SITILTD-PTIY/CL" userId="0778f0f4-6cf7-468d-bddc-dc07c28492fa" providerId="ADAL" clId="{AD524B3F-282C-465C-A58B-3F5E4E56AD41}" dt="2024-03-21T21:03:08.968" v="698" actId="47"/>
        <pc:sldMkLst>
          <pc:docMk/>
          <pc:sldMk cId="1322111241" sldId="305"/>
        </pc:sldMkLst>
      </pc:sldChg>
      <pc:sldChg chg="modSp mod">
        <pc:chgData name="Rennie, Alex J SITILTD-PTIY/CL" userId="0778f0f4-6cf7-468d-bddc-dc07c28492fa" providerId="ADAL" clId="{AD524B3F-282C-465C-A58B-3F5E4E56AD41}" dt="2024-03-22T09:00:36.584" v="3915" actId="20577"/>
        <pc:sldMkLst>
          <pc:docMk/>
          <pc:sldMk cId="3049134309" sldId="311"/>
        </pc:sldMkLst>
        <pc:spChg chg="mod">
          <ac:chgData name="Rennie, Alex J SITILTD-PTIY/CL" userId="0778f0f4-6cf7-468d-bddc-dc07c28492fa" providerId="ADAL" clId="{AD524B3F-282C-465C-A58B-3F5E4E56AD41}" dt="2024-03-22T09:00:36.584" v="3915" actId="20577"/>
          <ac:spMkLst>
            <pc:docMk/>
            <pc:sldMk cId="3049134309" sldId="311"/>
            <ac:spMk id="6" creationId="{57474ADA-4199-CCD6-0C8D-6E16A56BC334}"/>
          </ac:spMkLst>
        </pc:spChg>
      </pc:sldChg>
      <pc:sldChg chg="del">
        <pc:chgData name="Rennie, Alex J SITILTD-PTIY/CL" userId="0778f0f4-6cf7-468d-bddc-dc07c28492fa" providerId="ADAL" clId="{AD524B3F-282C-465C-A58B-3F5E4E56AD41}" dt="2024-03-19T15:37:12.262" v="0" actId="47"/>
        <pc:sldMkLst>
          <pc:docMk/>
          <pc:sldMk cId="3448330166" sldId="314"/>
        </pc:sldMkLst>
      </pc:sldChg>
      <pc:sldChg chg="addSp modSp mod">
        <pc:chgData name="Rennie, Alex J SITILTD-PTIY/CL" userId="0778f0f4-6cf7-468d-bddc-dc07c28492fa" providerId="ADAL" clId="{AD524B3F-282C-465C-A58B-3F5E4E56AD41}" dt="2024-03-22T09:04:23.634" v="3951" actId="403"/>
        <pc:sldMkLst>
          <pc:docMk/>
          <pc:sldMk cId="896394191" sldId="315"/>
        </pc:sldMkLst>
        <pc:spChg chg="mod">
          <ac:chgData name="Rennie, Alex J SITILTD-PTIY/CL" userId="0778f0f4-6cf7-468d-bddc-dc07c28492fa" providerId="ADAL" clId="{AD524B3F-282C-465C-A58B-3F5E4E56AD41}" dt="2024-03-22T09:04:23.634" v="3951" actId="403"/>
          <ac:spMkLst>
            <pc:docMk/>
            <pc:sldMk cId="896394191" sldId="315"/>
            <ac:spMk id="6" creationId="{57474ADA-4199-CCD6-0C8D-6E16A56BC334}"/>
          </ac:spMkLst>
        </pc:spChg>
        <pc:spChg chg="add mod">
          <ac:chgData name="Rennie, Alex J SITILTD-PTIY/CL" userId="0778f0f4-6cf7-468d-bddc-dc07c28492fa" providerId="ADAL" clId="{AD524B3F-282C-465C-A58B-3F5E4E56AD41}" dt="2024-03-22T09:03:15.072" v="3917"/>
          <ac:spMkLst>
            <pc:docMk/>
            <pc:sldMk cId="896394191" sldId="315"/>
            <ac:spMk id="8" creationId="{4C58528D-E9D8-2941-2BED-BE45F71816E0}"/>
          </ac:spMkLst>
        </pc:spChg>
        <pc:graphicFrameChg chg="add mod">
          <ac:chgData name="Rennie, Alex J SITILTD-PTIY/CL" userId="0778f0f4-6cf7-468d-bddc-dc07c28492fa" providerId="ADAL" clId="{AD524B3F-282C-465C-A58B-3F5E4E56AD41}" dt="2024-03-22T09:03:01.360" v="3916"/>
          <ac:graphicFrameMkLst>
            <pc:docMk/>
            <pc:sldMk cId="896394191" sldId="315"/>
            <ac:graphicFrameMk id="5" creationId="{C118C3A7-B4D5-CF7E-41E7-2C8AF26EB397}"/>
          </ac:graphicFrameMkLst>
        </pc:graphicFrameChg>
      </pc:sldChg>
      <pc:sldChg chg="del">
        <pc:chgData name="Rennie, Alex J SITILTD-PTIY/CL" userId="0778f0f4-6cf7-468d-bddc-dc07c28492fa" providerId="ADAL" clId="{AD524B3F-282C-465C-A58B-3F5E4E56AD41}" dt="2024-03-19T16:00:16.161" v="165" actId="47"/>
        <pc:sldMkLst>
          <pc:docMk/>
          <pc:sldMk cId="4044312852" sldId="316"/>
        </pc:sldMkLst>
      </pc:sldChg>
    </pc:docChg>
  </pc:docChgLst>
  <pc:docChgLst>
    <pc:chgData name="Rennie, Alex J SITILTD-PTIY/CL" userId="0778f0f4-6cf7-468d-bddc-dc07c28492fa" providerId="ADAL" clId="{CF1BF5D8-6090-4354-BCB5-928901B8E0CA}"/>
    <pc:docChg chg="custSel delSld modSld">
      <pc:chgData name="Rennie, Alex J SITILTD-PTIY/CL" userId="0778f0f4-6cf7-468d-bddc-dc07c28492fa" providerId="ADAL" clId="{CF1BF5D8-6090-4354-BCB5-928901B8E0CA}" dt="2024-05-29T08:36:51.614" v="1401" actId="20577"/>
      <pc:docMkLst>
        <pc:docMk/>
      </pc:docMkLst>
      <pc:sldChg chg="modSp mod">
        <pc:chgData name="Rennie, Alex J SITILTD-PTIY/CL" userId="0778f0f4-6cf7-468d-bddc-dc07c28492fa" providerId="ADAL" clId="{CF1BF5D8-6090-4354-BCB5-928901B8E0CA}" dt="2024-05-29T08:33:46.730" v="1376" actId="404"/>
        <pc:sldMkLst>
          <pc:docMk/>
          <pc:sldMk cId="2280287587" sldId="276"/>
        </pc:sldMkLst>
        <pc:spChg chg="mod">
          <ac:chgData name="Rennie, Alex J SITILTD-PTIY/CL" userId="0778f0f4-6cf7-468d-bddc-dc07c28492fa" providerId="ADAL" clId="{CF1BF5D8-6090-4354-BCB5-928901B8E0CA}" dt="2024-05-29T08:33:46.730" v="1376" actId="404"/>
          <ac:spMkLst>
            <pc:docMk/>
            <pc:sldMk cId="2280287587" sldId="276"/>
            <ac:spMk id="5" creationId="{8BB77240-C323-4846-A9DF-A8862CD43DAD}"/>
          </ac:spMkLst>
        </pc:spChg>
      </pc:sldChg>
      <pc:sldChg chg="modSp mod">
        <pc:chgData name="Rennie, Alex J SITILTD-PTIY/CL" userId="0778f0f4-6cf7-468d-bddc-dc07c28492fa" providerId="ADAL" clId="{CF1BF5D8-6090-4354-BCB5-928901B8E0CA}" dt="2024-05-29T08:14:50.070" v="120" actId="113"/>
        <pc:sldMkLst>
          <pc:docMk/>
          <pc:sldMk cId="1419348670" sldId="287"/>
        </pc:sldMkLst>
        <pc:graphicFrameChg chg="modGraphic">
          <ac:chgData name="Rennie, Alex J SITILTD-PTIY/CL" userId="0778f0f4-6cf7-468d-bddc-dc07c28492fa" providerId="ADAL" clId="{CF1BF5D8-6090-4354-BCB5-928901B8E0CA}" dt="2024-05-29T08:14:50.070" v="120" actId="113"/>
          <ac:graphicFrameMkLst>
            <pc:docMk/>
            <pc:sldMk cId="1419348670" sldId="287"/>
            <ac:graphicFrameMk id="13" creationId="{CDFC162D-9F11-44AC-9650-93177645BF0D}"/>
          </ac:graphicFrameMkLst>
        </pc:graphicFrameChg>
      </pc:sldChg>
      <pc:sldChg chg="modSp mod">
        <pc:chgData name="Rennie, Alex J SITILTD-PTIY/CL" userId="0778f0f4-6cf7-468d-bddc-dc07c28492fa" providerId="ADAL" clId="{CF1BF5D8-6090-4354-BCB5-928901B8E0CA}" dt="2024-05-29T08:12:51.979" v="41" actId="20577"/>
        <pc:sldMkLst>
          <pc:docMk/>
          <pc:sldMk cId="2296092891" sldId="289"/>
        </pc:sldMkLst>
        <pc:spChg chg="mod">
          <ac:chgData name="Rennie, Alex J SITILTD-PTIY/CL" userId="0778f0f4-6cf7-468d-bddc-dc07c28492fa" providerId="ADAL" clId="{CF1BF5D8-6090-4354-BCB5-928901B8E0CA}" dt="2024-05-29T08:12:51.979" v="41" actId="20577"/>
          <ac:spMkLst>
            <pc:docMk/>
            <pc:sldMk cId="2296092891" sldId="289"/>
            <ac:spMk id="6" creationId="{57474ADA-4199-CCD6-0C8D-6E16A56BC334}"/>
          </ac:spMkLst>
        </pc:spChg>
      </pc:sldChg>
      <pc:sldChg chg="modSp mod">
        <pc:chgData name="Rennie, Alex J SITILTD-PTIY/CL" userId="0778f0f4-6cf7-468d-bddc-dc07c28492fa" providerId="ADAL" clId="{CF1BF5D8-6090-4354-BCB5-928901B8E0CA}" dt="2024-05-29T08:32:00.805" v="1284" actId="20577"/>
        <pc:sldMkLst>
          <pc:docMk/>
          <pc:sldMk cId="969590482" sldId="298"/>
        </pc:sldMkLst>
        <pc:spChg chg="mod">
          <ac:chgData name="Rennie, Alex J SITILTD-PTIY/CL" userId="0778f0f4-6cf7-468d-bddc-dc07c28492fa" providerId="ADAL" clId="{CF1BF5D8-6090-4354-BCB5-928901B8E0CA}" dt="2024-05-29T08:32:00.805" v="1284" actId="20577"/>
          <ac:spMkLst>
            <pc:docMk/>
            <pc:sldMk cId="969590482" sldId="298"/>
            <ac:spMk id="6" creationId="{57474ADA-4199-CCD6-0C8D-6E16A56BC334}"/>
          </ac:spMkLst>
        </pc:spChg>
      </pc:sldChg>
      <pc:sldChg chg="modSp mod">
        <pc:chgData name="Rennie, Alex J SITILTD-PTIY/CL" userId="0778f0f4-6cf7-468d-bddc-dc07c28492fa" providerId="ADAL" clId="{CF1BF5D8-6090-4354-BCB5-928901B8E0CA}" dt="2024-05-29T08:18:30.371" v="279" actId="20577"/>
        <pc:sldMkLst>
          <pc:docMk/>
          <pc:sldMk cId="1160132708" sldId="299"/>
        </pc:sldMkLst>
        <pc:spChg chg="mod">
          <ac:chgData name="Rennie, Alex J SITILTD-PTIY/CL" userId="0778f0f4-6cf7-468d-bddc-dc07c28492fa" providerId="ADAL" clId="{CF1BF5D8-6090-4354-BCB5-928901B8E0CA}" dt="2024-05-29T08:18:30.371" v="279" actId="20577"/>
          <ac:spMkLst>
            <pc:docMk/>
            <pc:sldMk cId="1160132708" sldId="299"/>
            <ac:spMk id="6" creationId="{57474ADA-4199-CCD6-0C8D-6E16A56BC334}"/>
          </ac:spMkLst>
        </pc:spChg>
      </pc:sldChg>
      <pc:sldChg chg="del">
        <pc:chgData name="Rennie, Alex J SITILTD-PTIY/CL" userId="0778f0f4-6cf7-468d-bddc-dc07c28492fa" providerId="ADAL" clId="{CF1BF5D8-6090-4354-BCB5-928901B8E0CA}" dt="2024-05-29T08:13:26.796" v="42" actId="47"/>
        <pc:sldMkLst>
          <pc:docMk/>
          <pc:sldMk cId="2737557614" sldId="313"/>
        </pc:sldMkLst>
      </pc:sldChg>
      <pc:sldChg chg="modSp mod">
        <pc:chgData name="Rennie, Alex J SITILTD-PTIY/CL" userId="0778f0f4-6cf7-468d-bddc-dc07c28492fa" providerId="ADAL" clId="{CF1BF5D8-6090-4354-BCB5-928901B8E0CA}" dt="2024-05-29T08:36:51.614" v="1401" actId="20577"/>
        <pc:sldMkLst>
          <pc:docMk/>
          <pc:sldMk cId="3126781499" sldId="325"/>
        </pc:sldMkLst>
        <pc:spChg chg="mod">
          <ac:chgData name="Rennie, Alex J SITILTD-PTIY/CL" userId="0778f0f4-6cf7-468d-bddc-dc07c28492fa" providerId="ADAL" clId="{CF1BF5D8-6090-4354-BCB5-928901B8E0CA}" dt="2024-05-29T08:36:51.614" v="1401" actId="20577"/>
          <ac:spMkLst>
            <pc:docMk/>
            <pc:sldMk cId="3126781499" sldId="325"/>
            <ac:spMk id="5" creationId="{8BB77240-C323-4846-A9DF-A8862CD43D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UMPIRES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'UKAF ACO Stats'!$B$2</c:f>
              <c:strCache>
                <c:ptCount val="1"/>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A97-46F8-BE53-91EC7C25C279}"/>
              </c:ext>
            </c:extLst>
          </c:dPt>
          <c:dPt>
            <c:idx val="1"/>
            <c:bubble3D val="0"/>
            <c:spPr>
              <a:solidFill>
                <a:srgbClr val="70AD47"/>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A97-46F8-BE53-91EC7C25C279}"/>
              </c:ext>
            </c:extLst>
          </c:dPt>
          <c:dPt>
            <c:idx val="2"/>
            <c:bubble3D val="0"/>
            <c:spPr>
              <a:solidFill>
                <a:srgbClr val="4472C4">
                  <a:lumMod val="40000"/>
                  <a:lumOff val="6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A97-46F8-BE53-91EC7C25C27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A97-46F8-BE53-91EC7C25C279}"/>
              </c:ext>
            </c:extLst>
          </c:dPt>
          <c:dPt>
            <c:idx val="4"/>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A97-46F8-BE53-91EC7C25C279}"/>
              </c:ext>
            </c:extLst>
          </c:dPt>
          <c:dLbls>
            <c:dLbl>
              <c:idx val="0"/>
              <c:layout>
                <c:manualLayout>
                  <c:x val="-4.3383639545057379E-3"/>
                  <c:y val="9.899715660542428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97-46F8-BE53-91EC7C25C27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'UKAF ACO Stats'!$A$3:$A$7</c:f>
              <c:strCache>
                <c:ptCount val="5"/>
                <c:pt idx="0">
                  <c:v>Royal Navy</c:v>
                </c:pt>
                <c:pt idx="1">
                  <c:v>Army</c:v>
                </c:pt>
                <c:pt idx="2">
                  <c:v>Royal Air Force</c:v>
                </c:pt>
                <c:pt idx="3">
                  <c:v>Veterans</c:v>
                </c:pt>
                <c:pt idx="4">
                  <c:v>Civilian</c:v>
                </c:pt>
              </c:strCache>
            </c:strRef>
          </c:cat>
          <c:val>
            <c:numRef>
              <c:f>'UKAF ACO Stats'!$B$3:$B$7</c:f>
              <c:numCache>
                <c:formatCode>General</c:formatCode>
                <c:ptCount val="5"/>
                <c:pt idx="0">
                  <c:v>3</c:v>
                </c:pt>
                <c:pt idx="1">
                  <c:v>44</c:v>
                </c:pt>
                <c:pt idx="2">
                  <c:v>12</c:v>
                </c:pt>
                <c:pt idx="3">
                  <c:v>23</c:v>
                </c:pt>
                <c:pt idx="4">
                  <c:v>9</c:v>
                </c:pt>
              </c:numCache>
            </c:numRef>
          </c:val>
          <c:extLst>
            <c:ext xmlns:c16="http://schemas.microsoft.com/office/drawing/2014/chart" uri="{C3380CC4-5D6E-409C-BE32-E72D297353CC}">
              <c16:uniqueId val="{0000000A-3A97-46F8-BE53-91EC7C25C27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Scorers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03F-4B94-AB64-A0A335A463A5}"/>
              </c:ext>
            </c:extLst>
          </c:dPt>
          <c:dPt>
            <c:idx val="1"/>
            <c:bubble3D val="0"/>
            <c:spPr>
              <a:solidFill>
                <a:srgbClr val="70AD47"/>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03F-4B94-AB64-A0A335A463A5}"/>
              </c:ext>
            </c:extLst>
          </c:dPt>
          <c:dPt>
            <c:idx val="2"/>
            <c:bubble3D val="0"/>
            <c:spPr>
              <a:solidFill>
                <a:srgbClr val="4472C4">
                  <a:lumMod val="40000"/>
                  <a:lumOff val="6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03F-4B94-AB64-A0A335A463A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03F-4B94-AB64-A0A335A463A5}"/>
              </c:ext>
            </c:extLst>
          </c:dPt>
          <c:dPt>
            <c:idx val="4"/>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03F-4B94-AB64-A0A335A463A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'UKAF ACO Stats'!$A$10:$A$14</c:f>
              <c:strCache>
                <c:ptCount val="5"/>
                <c:pt idx="0">
                  <c:v>Royal Navy</c:v>
                </c:pt>
                <c:pt idx="1">
                  <c:v>Army</c:v>
                </c:pt>
                <c:pt idx="2">
                  <c:v>Royal Air Force</c:v>
                </c:pt>
                <c:pt idx="3">
                  <c:v>Veterans</c:v>
                </c:pt>
                <c:pt idx="4">
                  <c:v>Civilian</c:v>
                </c:pt>
              </c:strCache>
            </c:strRef>
          </c:cat>
          <c:val>
            <c:numRef>
              <c:f>'UKAF ACO Stats'!$B$10:$B$14</c:f>
              <c:numCache>
                <c:formatCode>General</c:formatCode>
                <c:ptCount val="5"/>
                <c:pt idx="0">
                  <c:v>3</c:v>
                </c:pt>
                <c:pt idx="1">
                  <c:v>3</c:v>
                </c:pt>
                <c:pt idx="2">
                  <c:v>8</c:v>
                </c:pt>
                <c:pt idx="3">
                  <c:v>9</c:v>
                </c:pt>
                <c:pt idx="4">
                  <c:v>6</c:v>
                </c:pt>
              </c:numCache>
            </c:numRef>
          </c:val>
          <c:extLst>
            <c:ext xmlns:c16="http://schemas.microsoft.com/office/drawing/2014/chart" uri="{C3380CC4-5D6E-409C-BE32-E72D297353CC}">
              <c16:uniqueId val="{0000000A-D03F-4B94-AB64-A0A335A463A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 Membership</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D22-4D99-85FD-14D2D2C7922D}"/>
              </c:ext>
            </c:extLst>
          </c:dPt>
          <c:dPt>
            <c:idx val="1"/>
            <c:bubble3D val="0"/>
            <c:spPr>
              <a:solidFill>
                <a:srgbClr val="70AD47"/>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D22-4D99-85FD-14D2D2C7922D}"/>
              </c:ext>
            </c:extLst>
          </c:dPt>
          <c:dPt>
            <c:idx val="2"/>
            <c:bubble3D val="0"/>
            <c:spPr>
              <a:solidFill>
                <a:srgbClr val="4472C4">
                  <a:lumMod val="40000"/>
                  <a:lumOff val="6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D22-4D99-85FD-14D2D2C7922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D22-4D99-85FD-14D2D2C7922D}"/>
              </c:ext>
            </c:extLst>
          </c:dPt>
          <c:dPt>
            <c:idx val="4"/>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D22-4D99-85FD-14D2D2C7922D}"/>
              </c:ext>
            </c:extLst>
          </c:dPt>
          <c:dLbls>
            <c:dLbl>
              <c:idx val="0"/>
              <c:layout>
                <c:manualLayout>
                  <c:x val="-2.9183027029078244E-2"/>
                  <c:y val="0.1156130322656409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22-4D99-85FD-14D2D2C7922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'UKAF ACO Stats'!$A$17:$A$21</c:f>
              <c:strCache>
                <c:ptCount val="5"/>
                <c:pt idx="0">
                  <c:v>Royal Navy</c:v>
                </c:pt>
                <c:pt idx="1">
                  <c:v>Army</c:v>
                </c:pt>
                <c:pt idx="2">
                  <c:v>Royal Air Force</c:v>
                </c:pt>
                <c:pt idx="3">
                  <c:v>Veterans</c:v>
                </c:pt>
                <c:pt idx="4">
                  <c:v>Civilian</c:v>
                </c:pt>
              </c:strCache>
            </c:strRef>
          </c:cat>
          <c:val>
            <c:numRef>
              <c:f>'UKAF ACO Stats'!$B$17:$B$21</c:f>
              <c:numCache>
                <c:formatCode>General</c:formatCode>
                <c:ptCount val="5"/>
                <c:pt idx="0">
                  <c:v>6</c:v>
                </c:pt>
                <c:pt idx="1">
                  <c:v>47</c:v>
                </c:pt>
                <c:pt idx="2">
                  <c:v>20</c:v>
                </c:pt>
                <c:pt idx="3">
                  <c:v>32</c:v>
                </c:pt>
                <c:pt idx="4">
                  <c:v>15</c:v>
                </c:pt>
              </c:numCache>
            </c:numRef>
          </c:val>
          <c:extLst>
            <c:ext xmlns:c16="http://schemas.microsoft.com/office/drawing/2014/chart" uri="{C3380CC4-5D6E-409C-BE32-E72D297353CC}">
              <c16:uniqueId val="{0000000A-ED22-4D99-85FD-14D2D2C7922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A065-4948-8AC4-7DFF-3727908A41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F6E93F-EED2-101C-B8B4-04666A400F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02AA03-0306-52D1-0F63-7E4C7581136F}"/>
              </a:ext>
            </a:extLst>
          </p:cNvPr>
          <p:cNvSpPr>
            <a:spLocks noGrp="1"/>
          </p:cNvSpPr>
          <p:nvPr>
            <p:ph type="dt" sz="half" idx="10"/>
          </p:nvPr>
        </p:nvSpPr>
        <p:spPr/>
        <p:txBody>
          <a:bodyPr/>
          <a:lstStyle/>
          <a:p>
            <a:fld id="{C18EED6F-449E-4FBE-A59F-FEB564C8D99F}" type="datetimeFigureOut">
              <a:rPr lang="en-GB" smtClean="0"/>
              <a:t>29/05/2024</a:t>
            </a:fld>
            <a:endParaRPr lang="en-GB"/>
          </a:p>
        </p:txBody>
      </p:sp>
      <p:sp>
        <p:nvSpPr>
          <p:cNvPr id="5" name="Footer Placeholder 4">
            <a:extLst>
              <a:ext uri="{FF2B5EF4-FFF2-40B4-BE49-F238E27FC236}">
                <a16:creationId xmlns:a16="http://schemas.microsoft.com/office/drawing/2014/main" id="{D937787C-DAA7-C809-5D9A-7DAB4957A5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749C4-5545-0C51-EF6D-C97578A39585}"/>
              </a:ext>
            </a:extLst>
          </p:cNvPr>
          <p:cNvSpPr>
            <a:spLocks noGrp="1"/>
          </p:cNvSpPr>
          <p:nvPr>
            <p:ph type="sldNum" sz="quarter" idx="12"/>
          </p:nvPr>
        </p:nvSpPr>
        <p:spPr/>
        <p:txBody>
          <a:bodyPr/>
          <a:lstStyle/>
          <a:p>
            <a:fld id="{47867D93-2071-4B1F-AFF7-E30CD6DADE20}" type="slidenum">
              <a:rPr lang="en-GB" smtClean="0"/>
              <a:t>‹#›</a:t>
            </a:fld>
            <a:endParaRPr lang="en-GB"/>
          </a:p>
        </p:txBody>
      </p:sp>
    </p:spTree>
    <p:extLst>
      <p:ext uri="{BB962C8B-B14F-4D97-AF65-F5344CB8AC3E}">
        <p14:creationId xmlns:p14="http://schemas.microsoft.com/office/powerpoint/2010/main" val="179515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94AFF-1B8B-9EDE-4A79-9077A74FAC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6AE13C-2D9C-ECDA-36E3-812639F896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96ED1F-5C6A-EAC7-A103-4B7D8F6FDFCA}"/>
              </a:ext>
            </a:extLst>
          </p:cNvPr>
          <p:cNvSpPr>
            <a:spLocks noGrp="1"/>
          </p:cNvSpPr>
          <p:nvPr>
            <p:ph type="dt" sz="half" idx="10"/>
          </p:nvPr>
        </p:nvSpPr>
        <p:spPr/>
        <p:txBody>
          <a:bodyPr/>
          <a:lstStyle/>
          <a:p>
            <a:fld id="{C18EED6F-449E-4FBE-A59F-FEB564C8D99F}" type="datetimeFigureOut">
              <a:rPr lang="en-GB" smtClean="0"/>
              <a:t>29/05/2024</a:t>
            </a:fld>
            <a:endParaRPr lang="en-GB"/>
          </a:p>
        </p:txBody>
      </p:sp>
      <p:sp>
        <p:nvSpPr>
          <p:cNvPr id="5" name="Footer Placeholder 4">
            <a:extLst>
              <a:ext uri="{FF2B5EF4-FFF2-40B4-BE49-F238E27FC236}">
                <a16:creationId xmlns:a16="http://schemas.microsoft.com/office/drawing/2014/main" id="{73A1D8C7-8E38-F008-9D42-5C4723195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956EB4-57ED-CA47-735C-5DD526CA20CD}"/>
              </a:ext>
            </a:extLst>
          </p:cNvPr>
          <p:cNvSpPr>
            <a:spLocks noGrp="1"/>
          </p:cNvSpPr>
          <p:nvPr>
            <p:ph type="sldNum" sz="quarter" idx="12"/>
          </p:nvPr>
        </p:nvSpPr>
        <p:spPr/>
        <p:txBody>
          <a:bodyPr/>
          <a:lstStyle/>
          <a:p>
            <a:fld id="{47867D93-2071-4B1F-AFF7-E30CD6DADE20}" type="slidenum">
              <a:rPr lang="en-GB" smtClean="0"/>
              <a:t>‹#›</a:t>
            </a:fld>
            <a:endParaRPr lang="en-GB"/>
          </a:p>
        </p:txBody>
      </p:sp>
    </p:spTree>
    <p:extLst>
      <p:ext uri="{BB962C8B-B14F-4D97-AF65-F5344CB8AC3E}">
        <p14:creationId xmlns:p14="http://schemas.microsoft.com/office/powerpoint/2010/main" val="213762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EBBC72-F378-467D-FF46-903CA18BEF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367C92-9ECE-AE91-DADF-AEBC9F658C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5EFCB7-7C69-57DE-1BB5-E9E2725348EF}"/>
              </a:ext>
            </a:extLst>
          </p:cNvPr>
          <p:cNvSpPr>
            <a:spLocks noGrp="1"/>
          </p:cNvSpPr>
          <p:nvPr>
            <p:ph type="dt" sz="half" idx="10"/>
          </p:nvPr>
        </p:nvSpPr>
        <p:spPr/>
        <p:txBody>
          <a:bodyPr/>
          <a:lstStyle/>
          <a:p>
            <a:fld id="{C18EED6F-449E-4FBE-A59F-FEB564C8D99F}" type="datetimeFigureOut">
              <a:rPr lang="en-GB" smtClean="0"/>
              <a:t>29/05/2024</a:t>
            </a:fld>
            <a:endParaRPr lang="en-GB"/>
          </a:p>
        </p:txBody>
      </p:sp>
      <p:sp>
        <p:nvSpPr>
          <p:cNvPr id="5" name="Footer Placeholder 4">
            <a:extLst>
              <a:ext uri="{FF2B5EF4-FFF2-40B4-BE49-F238E27FC236}">
                <a16:creationId xmlns:a16="http://schemas.microsoft.com/office/drawing/2014/main" id="{4733A760-45D8-5D78-5139-82222C2F08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56FBF2-3D3B-45F1-CB52-1C741CCDC001}"/>
              </a:ext>
            </a:extLst>
          </p:cNvPr>
          <p:cNvSpPr>
            <a:spLocks noGrp="1"/>
          </p:cNvSpPr>
          <p:nvPr>
            <p:ph type="sldNum" sz="quarter" idx="12"/>
          </p:nvPr>
        </p:nvSpPr>
        <p:spPr/>
        <p:txBody>
          <a:bodyPr/>
          <a:lstStyle/>
          <a:p>
            <a:fld id="{47867D93-2071-4B1F-AFF7-E30CD6DADE20}" type="slidenum">
              <a:rPr lang="en-GB" smtClean="0"/>
              <a:t>‹#›</a:t>
            </a:fld>
            <a:endParaRPr lang="en-GB"/>
          </a:p>
        </p:txBody>
      </p:sp>
    </p:spTree>
    <p:extLst>
      <p:ext uri="{BB962C8B-B14F-4D97-AF65-F5344CB8AC3E}">
        <p14:creationId xmlns:p14="http://schemas.microsoft.com/office/powerpoint/2010/main" val="214668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EBC3-3960-9D71-E893-FC42E6CFA2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EB4B64-C9E0-6225-B0B6-8A9AA164C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A940F5-E60A-DCCA-3BE8-451897082C8F}"/>
              </a:ext>
            </a:extLst>
          </p:cNvPr>
          <p:cNvSpPr>
            <a:spLocks noGrp="1"/>
          </p:cNvSpPr>
          <p:nvPr>
            <p:ph type="dt" sz="half" idx="10"/>
          </p:nvPr>
        </p:nvSpPr>
        <p:spPr/>
        <p:txBody>
          <a:bodyPr/>
          <a:lstStyle/>
          <a:p>
            <a:fld id="{C18EED6F-449E-4FBE-A59F-FEB564C8D99F}" type="datetimeFigureOut">
              <a:rPr lang="en-GB" smtClean="0"/>
              <a:t>29/05/2024</a:t>
            </a:fld>
            <a:endParaRPr lang="en-GB"/>
          </a:p>
        </p:txBody>
      </p:sp>
      <p:sp>
        <p:nvSpPr>
          <p:cNvPr id="5" name="Footer Placeholder 4">
            <a:extLst>
              <a:ext uri="{FF2B5EF4-FFF2-40B4-BE49-F238E27FC236}">
                <a16:creationId xmlns:a16="http://schemas.microsoft.com/office/drawing/2014/main" id="{5B4B5B94-1038-1F49-F283-9CB6D42E2B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37A111-A850-DE2F-F346-D223643BBB06}"/>
              </a:ext>
            </a:extLst>
          </p:cNvPr>
          <p:cNvSpPr>
            <a:spLocks noGrp="1"/>
          </p:cNvSpPr>
          <p:nvPr>
            <p:ph type="sldNum" sz="quarter" idx="12"/>
          </p:nvPr>
        </p:nvSpPr>
        <p:spPr/>
        <p:txBody>
          <a:bodyPr/>
          <a:lstStyle/>
          <a:p>
            <a:fld id="{47867D93-2071-4B1F-AFF7-E30CD6DADE20}" type="slidenum">
              <a:rPr lang="en-GB" smtClean="0"/>
              <a:t>‹#›</a:t>
            </a:fld>
            <a:endParaRPr lang="en-GB"/>
          </a:p>
        </p:txBody>
      </p:sp>
    </p:spTree>
    <p:extLst>
      <p:ext uri="{BB962C8B-B14F-4D97-AF65-F5344CB8AC3E}">
        <p14:creationId xmlns:p14="http://schemas.microsoft.com/office/powerpoint/2010/main" val="81748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F3BF-3475-ED5C-90B8-351BBD709A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B532CE-6D56-7F60-30D2-811222762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5576B4-2DA8-85A0-89CC-DD500C6A8EF8}"/>
              </a:ext>
            </a:extLst>
          </p:cNvPr>
          <p:cNvSpPr>
            <a:spLocks noGrp="1"/>
          </p:cNvSpPr>
          <p:nvPr>
            <p:ph type="dt" sz="half" idx="10"/>
          </p:nvPr>
        </p:nvSpPr>
        <p:spPr/>
        <p:txBody>
          <a:bodyPr/>
          <a:lstStyle/>
          <a:p>
            <a:fld id="{C18EED6F-449E-4FBE-A59F-FEB564C8D99F}" type="datetimeFigureOut">
              <a:rPr lang="en-GB" smtClean="0"/>
              <a:t>29/05/2024</a:t>
            </a:fld>
            <a:endParaRPr lang="en-GB"/>
          </a:p>
        </p:txBody>
      </p:sp>
      <p:sp>
        <p:nvSpPr>
          <p:cNvPr id="5" name="Footer Placeholder 4">
            <a:extLst>
              <a:ext uri="{FF2B5EF4-FFF2-40B4-BE49-F238E27FC236}">
                <a16:creationId xmlns:a16="http://schemas.microsoft.com/office/drawing/2014/main" id="{577E9773-7FFF-F47E-1B86-7EA25D1F8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2F4075-9EB7-A3FE-0848-4F115286F3FC}"/>
              </a:ext>
            </a:extLst>
          </p:cNvPr>
          <p:cNvSpPr>
            <a:spLocks noGrp="1"/>
          </p:cNvSpPr>
          <p:nvPr>
            <p:ph type="sldNum" sz="quarter" idx="12"/>
          </p:nvPr>
        </p:nvSpPr>
        <p:spPr/>
        <p:txBody>
          <a:bodyPr/>
          <a:lstStyle/>
          <a:p>
            <a:fld id="{47867D93-2071-4B1F-AFF7-E30CD6DADE20}" type="slidenum">
              <a:rPr lang="en-GB" smtClean="0"/>
              <a:t>‹#›</a:t>
            </a:fld>
            <a:endParaRPr lang="en-GB"/>
          </a:p>
        </p:txBody>
      </p:sp>
    </p:spTree>
    <p:extLst>
      <p:ext uri="{BB962C8B-B14F-4D97-AF65-F5344CB8AC3E}">
        <p14:creationId xmlns:p14="http://schemas.microsoft.com/office/powerpoint/2010/main" val="144519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DA29-1555-F32A-AAC5-BBFC012BD3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558AD4-8B1C-CBE0-C811-045C86FB7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C95B63-92FC-B70D-62FF-A5FDE14FF4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970D7D-0A51-168C-3DE0-5152608AB91F}"/>
              </a:ext>
            </a:extLst>
          </p:cNvPr>
          <p:cNvSpPr>
            <a:spLocks noGrp="1"/>
          </p:cNvSpPr>
          <p:nvPr>
            <p:ph type="dt" sz="half" idx="10"/>
          </p:nvPr>
        </p:nvSpPr>
        <p:spPr/>
        <p:txBody>
          <a:bodyPr/>
          <a:lstStyle/>
          <a:p>
            <a:fld id="{C18EED6F-449E-4FBE-A59F-FEB564C8D99F}" type="datetimeFigureOut">
              <a:rPr lang="en-GB" smtClean="0"/>
              <a:t>29/05/2024</a:t>
            </a:fld>
            <a:endParaRPr lang="en-GB"/>
          </a:p>
        </p:txBody>
      </p:sp>
      <p:sp>
        <p:nvSpPr>
          <p:cNvPr id="6" name="Footer Placeholder 5">
            <a:extLst>
              <a:ext uri="{FF2B5EF4-FFF2-40B4-BE49-F238E27FC236}">
                <a16:creationId xmlns:a16="http://schemas.microsoft.com/office/drawing/2014/main" id="{C046B1DF-4EA7-48E3-ACCD-89C789BBE4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4D353E-6ED2-BB40-3992-8AA27130C33D}"/>
              </a:ext>
            </a:extLst>
          </p:cNvPr>
          <p:cNvSpPr>
            <a:spLocks noGrp="1"/>
          </p:cNvSpPr>
          <p:nvPr>
            <p:ph type="sldNum" sz="quarter" idx="12"/>
          </p:nvPr>
        </p:nvSpPr>
        <p:spPr/>
        <p:txBody>
          <a:bodyPr/>
          <a:lstStyle/>
          <a:p>
            <a:fld id="{47867D93-2071-4B1F-AFF7-E30CD6DADE20}" type="slidenum">
              <a:rPr lang="en-GB" smtClean="0"/>
              <a:t>‹#›</a:t>
            </a:fld>
            <a:endParaRPr lang="en-GB"/>
          </a:p>
        </p:txBody>
      </p:sp>
    </p:spTree>
    <p:extLst>
      <p:ext uri="{BB962C8B-B14F-4D97-AF65-F5344CB8AC3E}">
        <p14:creationId xmlns:p14="http://schemas.microsoft.com/office/powerpoint/2010/main" val="160898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4E02-919C-806C-E95F-25223FA5D7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43356D-4FD8-7B58-BB3E-685901C1E2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8957AD-1181-8ABB-F92D-74BE99DD57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9B564F-F971-C764-F9A2-ED0D10E1F4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D5F161-A2A7-5551-B2C6-F421BBAFDF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6688F8-18DB-070B-2B91-39CBB2DEDAFB}"/>
              </a:ext>
            </a:extLst>
          </p:cNvPr>
          <p:cNvSpPr>
            <a:spLocks noGrp="1"/>
          </p:cNvSpPr>
          <p:nvPr>
            <p:ph type="dt" sz="half" idx="10"/>
          </p:nvPr>
        </p:nvSpPr>
        <p:spPr/>
        <p:txBody>
          <a:bodyPr/>
          <a:lstStyle/>
          <a:p>
            <a:fld id="{C18EED6F-449E-4FBE-A59F-FEB564C8D99F}" type="datetimeFigureOut">
              <a:rPr lang="en-GB" smtClean="0"/>
              <a:t>29/05/2024</a:t>
            </a:fld>
            <a:endParaRPr lang="en-GB"/>
          </a:p>
        </p:txBody>
      </p:sp>
      <p:sp>
        <p:nvSpPr>
          <p:cNvPr id="8" name="Footer Placeholder 7">
            <a:extLst>
              <a:ext uri="{FF2B5EF4-FFF2-40B4-BE49-F238E27FC236}">
                <a16:creationId xmlns:a16="http://schemas.microsoft.com/office/drawing/2014/main" id="{20800813-54B5-D572-BC7E-D1E37FE0F9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4D6990-E685-6FB2-214B-38C7D630953B}"/>
              </a:ext>
            </a:extLst>
          </p:cNvPr>
          <p:cNvSpPr>
            <a:spLocks noGrp="1"/>
          </p:cNvSpPr>
          <p:nvPr>
            <p:ph type="sldNum" sz="quarter" idx="12"/>
          </p:nvPr>
        </p:nvSpPr>
        <p:spPr/>
        <p:txBody>
          <a:bodyPr/>
          <a:lstStyle/>
          <a:p>
            <a:fld id="{47867D93-2071-4B1F-AFF7-E30CD6DADE20}" type="slidenum">
              <a:rPr lang="en-GB" smtClean="0"/>
              <a:t>‹#›</a:t>
            </a:fld>
            <a:endParaRPr lang="en-GB"/>
          </a:p>
        </p:txBody>
      </p:sp>
    </p:spTree>
    <p:extLst>
      <p:ext uri="{BB962C8B-B14F-4D97-AF65-F5344CB8AC3E}">
        <p14:creationId xmlns:p14="http://schemas.microsoft.com/office/powerpoint/2010/main" val="100152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A4DB-D6FD-D609-B414-001659CA37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7C58C5-40DF-D4E1-5B42-4F38D7E6DE70}"/>
              </a:ext>
            </a:extLst>
          </p:cNvPr>
          <p:cNvSpPr>
            <a:spLocks noGrp="1"/>
          </p:cNvSpPr>
          <p:nvPr>
            <p:ph type="dt" sz="half" idx="10"/>
          </p:nvPr>
        </p:nvSpPr>
        <p:spPr/>
        <p:txBody>
          <a:bodyPr/>
          <a:lstStyle/>
          <a:p>
            <a:fld id="{C18EED6F-449E-4FBE-A59F-FEB564C8D99F}" type="datetimeFigureOut">
              <a:rPr lang="en-GB" smtClean="0"/>
              <a:t>29/05/2024</a:t>
            </a:fld>
            <a:endParaRPr lang="en-GB"/>
          </a:p>
        </p:txBody>
      </p:sp>
      <p:sp>
        <p:nvSpPr>
          <p:cNvPr id="4" name="Footer Placeholder 3">
            <a:extLst>
              <a:ext uri="{FF2B5EF4-FFF2-40B4-BE49-F238E27FC236}">
                <a16:creationId xmlns:a16="http://schemas.microsoft.com/office/drawing/2014/main" id="{7ABDD5CC-2BF3-037F-B980-323D9BF256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84FBB0-FF07-4D71-B419-2ED6811C430F}"/>
              </a:ext>
            </a:extLst>
          </p:cNvPr>
          <p:cNvSpPr>
            <a:spLocks noGrp="1"/>
          </p:cNvSpPr>
          <p:nvPr>
            <p:ph type="sldNum" sz="quarter" idx="12"/>
          </p:nvPr>
        </p:nvSpPr>
        <p:spPr/>
        <p:txBody>
          <a:bodyPr/>
          <a:lstStyle/>
          <a:p>
            <a:fld id="{47867D93-2071-4B1F-AFF7-E30CD6DADE20}" type="slidenum">
              <a:rPr lang="en-GB" smtClean="0"/>
              <a:t>‹#›</a:t>
            </a:fld>
            <a:endParaRPr lang="en-GB"/>
          </a:p>
        </p:txBody>
      </p:sp>
    </p:spTree>
    <p:extLst>
      <p:ext uri="{BB962C8B-B14F-4D97-AF65-F5344CB8AC3E}">
        <p14:creationId xmlns:p14="http://schemas.microsoft.com/office/powerpoint/2010/main" val="4527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101EA8-01A9-BDDF-7907-2573855EAD92}"/>
              </a:ext>
            </a:extLst>
          </p:cNvPr>
          <p:cNvSpPr>
            <a:spLocks noGrp="1"/>
          </p:cNvSpPr>
          <p:nvPr>
            <p:ph type="dt" sz="half" idx="10"/>
          </p:nvPr>
        </p:nvSpPr>
        <p:spPr/>
        <p:txBody>
          <a:bodyPr/>
          <a:lstStyle/>
          <a:p>
            <a:fld id="{C18EED6F-449E-4FBE-A59F-FEB564C8D99F}" type="datetimeFigureOut">
              <a:rPr lang="en-GB" smtClean="0"/>
              <a:t>29/05/2024</a:t>
            </a:fld>
            <a:endParaRPr lang="en-GB"/>
          </a:p>
        </p:txBody>
      </p:sp>
      <p:sp>
        <p:nvSpPr>
          <p:cNvPr id="3" name="Footer Placeholder 2">
            <a:extLst>
              <a:ext uri="{FF2B5EF4-FFF2-40B4-BE49-F238E27FC236}">
                <a16:creationId xmlns:a16="http://schemas.microsoft.com/office/drawing/2014/main" id="{05286B54-2D9C-1AE3-765F-11624D4A87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ADC47F-7BC2-E425-D7DD-2F3DDBBA17D9}"/>
              </a:ext>
            </a:extLst>
          </p:cNvPr>
          <p:cNvSpPr>
            <a:spLocks noGrp="1"/>
          </p:cNvSpPr>
          <p:nvPr>
            <p:ph type="sldNum" sz="quarter" idx="12"/>
          </p:nvPr>
        </p:nvSpPr>
        <p:spPr/>
        <p:txBody>
          <a:bodyPr/>
          <a:lstStyle/>
          <a:p>
            <a:fld id="{47867D93-2071-4B1F-AFF7-E30CD6DADE20}" type="slidenum">
              <a:rPr lang="en-GB" smtClean="0"/>
              <a:t>‹#›</a:t>
            </a:fld>
            <a:endParaRPr lang="en-GB"/>
          </a:p>
        </p:txBody>
      </p:sp>
    </p:spTree>
    <p:extLst>
      <p:ext uri="{BB962C8B-B14F-4D97-AF65-F5344CB8AC3E}">
        <p14:creationId xmlns:p14="http://schemas.microsoft.com/office/powerpoint/2010/main" val="394838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629F0-CEA8-5B60-DD0E-165571360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A64F2E-65DC-BE11-7FC9-502FBE555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6151EA-8B8E-EBA6-583E-BA9481C93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30359-8A12-30FA-8866-D2754D0F860F}"/>
              </a:ext>
            </a:extLst>
          </p:cNvPr>
          <p:cNvSpPr>
            <a:spLocks noGrp="1"/>
          </p:cNvSpPr>
          <p:nvPr>
            <p:ph type="dt" sz="half" idx="10"/>
          </p:nvPr>
        </p:nvSpPr>
        <p:spPr/>
        <p:txBody>
          <a:bodyPr/>
          <a:lstStyle/>
          <a:p>
            <a:fld id="{C18EED6F-449E-4FBE-A59F-FEB564C8D99F}" type="datetimeFigureOut">
              <a:rPr lang="en-GB" smtClean="0"/>
              <a:t>29/05/2024</a:t>
            </a:fld>
            <a:endParaRPr lang="en-GB"/>
          </a:p>
        </p:txBody>
      </p:sp>
      <p:sp>
        <p:nvSpPr>
          <p:cNvPr id="6" name="Footer Placeholder 5">
            <a:extLst>
              <a:ext uri="{FF2B5EF4-FFF2-40B4-BE49-F238E27FC236}">
                <a16:creationId xmlns:a16="http://schemas.microsoft.com/office/drawing/2014/main" id="{AEDD67AA-A231-F4C0-146C-C3F10773E1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3FE91-2F84-2DA3-C8B5-ABBB93FCDE1E}"/>
              </a:ext>
            </a:extLst>
          </p:cNvPr>
          <p:cNvSpPr>
            <a:spLocks noGrp="1"/>
          </p:cNvSpPr>
          <p:nvPr>
            <p:ph type="sldNum" sz="quarter" idx="12"/>
          </p:nvPr>
        </p:nvSpPr>
        <p:spPr/>
        <p:txBody>
          <a:bodyPr/>
          <a:lstStyle/>
          <a:p>
            <a:fld id="{47867D93-2071-4B1F-AFF7-E30CD6DADE20}" type="slidenum">
              <a:rPr lang="en-GB" smtClean="0"/>
              <a:t>‹#›</a:t>
            </a:fld>
            <a:endParaRPr lang="en-GB"/>
          </a:p>
        </p:txBody>
      </p:sp>
    </p:spTree>
    <p:extLst>
      <p:ext uri="{BB962C8B-B14F-4D97-AF65-F5344CB8AC3E}">
        <p14:creationId xmlns:p14="http://schemas.microsoft.com/office/powerpoint/2010/main" val="124839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1271-0E83-45FC-6191-78C9FD53A0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529E45-9995-CC2C-F494-08B1EA3A6C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79C7C3-FF2C-D6CF-F33D-8EB3F5C63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957E52-268D-E91C-C810-34E069C5A042}"/>
              </a:ext>
            </a:extLst>
          </p:cNvPr>
          <p:cNvSpPr>
            <a:spLocks noGrp="1"/>
          </p:cNvSpPr>
          <p:nvPr>
            <p:ph type="dt" sz="half" idx="10"/>
          </p:nvPr>
        </p:nvSpPr>
        <p:spPr/>
        <p:txBody>
          <a:bodyPr/>
          <a:lstStyle/>
          <a:p>
            <a:fld id="{C18EED6F-449E-4FBE-A59F-FEB564C8D99F}" type="datetimeFigureOut">
              <a:rPr lang="en-GB" smtClean="0"/>
              <a:t>29/05/2024</a:t>
            </a:fld>
            <a:endParaRPr lang="en-GB"/>
          </a:p>
        </p:txBody>
      </p:sp>
      <p:sp>
        <p:nvSpPr>
          <p:cNvPr id="6" name="Footer Placeholder 5">
            <a:extLst>
              <a:ext uri="{FF2B5EF4-FFF2-40B4-BE49-F238E27FC236}">
                <a16:creationId xmlns:a16="http://schemas.microsoft.com/office/drawing/2014/main" id="{33879402-A755-4722-42BE-7FD6B11FDF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873798-F678-74E3-D1AE-5D4DE3212877}"/>
              </a:ext>
            </a:extLst>
          </p:cNvPr>
          <p:cNvSpPr>
            <a:spLocks noGrp="1"/>
          </p:cNvSpPr>
          <p:nvPr>
            <p:ph type="sldNum" sz="quarter" idx="12"/>
          </p:nvPr>
        </p:nvSpPr>
        <p:spPr/>
        <p:txBody>
          <a:bodyPr/>
          <a:lstStyle/>
          <a:p>
            <a:fld id="{47867D93-2071-4B1F-AFF7-E30CD6DADE20}" type="slidenum">
              <a:rPr lang="en-GB" smtClean="0"/>
              <a:t>‹#›</a:t>
            </a:fld>
            <a:endParaRPr lang="en-GB"/>
          </a:p>
        </p:txBody>
      </p:sp>
    </p:spTree>
    <p:extLst>
      <p:ext uri="{BB962C8B-B14F-4D97-AF65-F5344CB8AC3E}">
        <p14:creationId xmlns:p14="http://schemas.microsoft.com/office/powerpoint/2010/main" val="546049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1AF04-6800-B598-FA7F-46D264AFC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CEC529-B9B9-BF45-B037-7EEA14159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04FCBE-FA7D-BAA0-3A00-402E97B8B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EED6F-449E-4FBE-A59F-FEB564C8D99F}" type="datetimeFigureOut">
              <a:rPr lang="en-GB" smtClean="0"/>
              <a:t>29/05/2024</a:t>
            </a:fld>
            <a:endParaRPr lang="en-GB"/>
          </a:p>
        </p:txBody>
      </p:sp>
      <p:sp>
        <p:nvSpPr>
          <p:cNvPr id="5" name="Footer Placeholder 4">
            <a:extLst>
              <a:ext uri="{FF2B5EF4-FFF2-40B4-BE49-F238E27FC236}">
                <a16:creationId xmlns:a16="http://schemas.microsoft.com/office/drawing/2014/main" id="{8935A3F9-9A01-0E1F-8A9B-951C3CB30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3BCD8E-A196-8BD9-C0DF-71FD9CA41A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67D93-2071-4B1F-AFF7-E30CD6DADE20}" type="slidenum">
              <a:rPr lang="en-GB" smtClean="0"/>
              <a:t>‹#›</a:t>
            </a:fld>
            <a:endParaRPr lang="en-GB"/>
          </a:p>
        </p:txBody>
      </p:sp>
    </p:spTree>
    <p:extLst>
      <p:ext uri="{BB962C8B-B14F-4D97-AF65-F5344CB8AC3E}">
        <p14:creationId xmlns:p14="http://schemas.microsoft.com/office/powerpoint/2010/main" val="2736482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richardisaacscricket@yahoo.com" TargetMode="External"/><Relationship Id="rId7" Type="http://schemas.openxmlformats.org/officeDocument/2006/relationships/hyperlink" Target="https://cricket.armysportcontrolboard.com/"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facebook.com/groups/658310641585120/?ref=share" TargetMode="External"/><Relationship Id="rId5" Type="http://schemas.openxmlformats.org/officeDocument/2006/relationships/hyperlink" Target="https://twitter.com/UKAF_ACO" TargetMode="External"/><Relationship Id="rId4" Type="http://schemas.openxmlformats.org/officeDocument/2006/relationships/hyperlink" Target="https://ukaf-aco.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eriouscricket.co.uk/teamwear/stores/ukaf-aco"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cricketumpires.co.uk/collections/ukaf-aco" TargetMode="External"/><Relationship Id="rId4" Type="http://schemas.openxmlformats.org/officeDocument/2006/relationships/hyperlink" Target="https://www.ecbacoshop.co.uk/"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lexrennie1@hotmail.co.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mailto:alexrennie1@hotmail.co.uk" TargetMode="Externa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50" y="1556428"/>
            <a:ext cx="4376732" cy="2202511"/>
          </a:xfrm>
        </p:spPr>
        <p:txBody>
          <a:bodyPr vert="horz" lIns="91440" tIns="45720" rIns="91440" bIns="45720" rtlCol="0" anchor="b">
            <a:noAutofit/>
          </a:bodyPr>
          <a:lstStyle/>
          <a:p>
            <a:pPr algn="ctr"/>
            <a:r>
              <a:rPr lang="en-US" sz="5400" b="1" dirty="0"/>
              <a:t>UKAF ACO</a:t>
            </a:r>
            <a:br>
              <a:rPr lang="en-US" sz="5400" b="1" dirty="0"/>
            </a:br>
            <a:r>
              <a:rPr lang="en-US" sz="5400" b="1" dirty="0"/>
              <a:t>AGM</a:t>
            </a:r>
            <a:br>
              <a:rPr lang="en-US" sz="5400" b="1" dirty="0"/>
            </a:br>
            <a:r>
              <a:rPr lang="en-US" sz="5400" b="1" dirty="0"/>
              <a:t>Fri 22</a:t>
            </a:r>
            <a:r>
              <a:rPr lang="en-US" sz="5400" b="1" baseline="30000" dirty="0"/>
              <a:t>nd</a:t>
            </a:r>
            <a:r>
              <a:rPr lang="en-US" sz="5400" b="1" dirty="0"/>
              <a:t> March</a:t>
            </a:r>
            <a:br>
              <a:rPr lang="en-US" sz="5400" b="1" dirty="0"/>
            </a:br>
            <a:r>
              <a:rPr lang="en-US" sz="5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6A0B9D6A-CA37-486A-86CD-0B7B66A68D9E}"/>
              </a:ext>
            </a:extLst>
          </p:cNvPr>
          <p:cNvPicPr>
            <a:picLocks noChangeAspect="1"/>
          </p:cNvPicPr>
          <p:nvPr/>
        </p:nvPicPr>
        <p:blipFill rotWithShape="1">
          <a:blip r:embed="rId2"/>
          <a:srcRect l="21220" r="19750"/>
          <a:stretch/>
        </p:blipFill>
        <p:spPr>
          <a:xfrm>
            <a:off x="863601" y="391351"/>
            <a:ext cx="3192690" cy="3623729"/>
          </a:xfrm>
          <a:prstGeom prst="rect">
            <a:avLst/>
          </a:prstGeom>
        </p:spPr>
      </p:pic>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A picture containing drawing&#10;&#10;Description automatically generated">
            <a:extLst>
              <a:ext uri="{FF2B5EF4-FFF2-40B4-BE49-F238E27FC236}">
                <a16:creationId xmlns:a16="http://schemas.microsoft.com/office/drawing/2014/main" id="{2CA90757-2042-4B25-AE99-BBF168685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181" y="474133"/>
            <a:ext cx="2260600" cy="2717800"/>
          </a:xfrm>
          <a:prstGeom prst="rect">
            <a:avLst/>
          </a:prstGeom>
        </p:spPr>
      </p:pic>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A close up of a sign&#10;&#10;Description automatically generated">
            <a:extLst>
              <a:ext uri="{FF2B5EF4-FFF2-40B4-BE49-F238E27FC236}">
                <a16:creationId xmlns:a16="http://schemas.microsoft.com/office/drawing/2014/main" id="{D3EFFB77-A820-4ABD-8799-F189AA70EC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54" y="4529831"/>
            <a:ext cx="3775899" cy="1642515"/>
          </a:xfrm>
          <a:prstGeom prst="rect">
            <a:avLst/>
          </a:prstGeom>
        </p:spPr>
      </p:pic>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descr="A picture containing drawing&#10;&#10;Description automatically generated">
            <a:extLst>
              <a:ext uri="{FF2B5EF4-FFF2-40B4-BE49-F238E27FC236}">
                <a16:creationId xmlns:a16="http://schemas.microsoft.com/office/drawing/2014/main" id="{B3692A35-0A68-4F3A-BF8F-2CB4434414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1230" y="3981300"/>
            <a:ext cx="2438503" cy="2091561"/>
          </a:xfrm>
          <a:prstGeom prst="rect">
            <a:avLst/>
          </a:prstGeom>
        </p:spPr>
      </p:pic>
      <p:pic>
        <p:nvPicPr>
          <p:cNvPr id="3" name="Picture 2">
            <a:extLst>
              <a:ext uri="{FF2B5EF4-FFF2-40B4-BE49-F238E27FC236}">
                <a16:creationId xmlns:a16="http://schemas.microsoft.com/office/drawing/2014/main" id="{AFB68D3C-3AB0-BD42-687C-661DC966EDAE}"/>
              </a:ext>
            </a:extLst>
          </p:cNvPr>
          <p:cNvPicPr>
            <a:picLocks noChangeAspect="1"/>
          </p:cNvPicPr>
          <p:nvPr/>
        </p:nvPicPr>
        <p:blipFill>
          <a:blip r:embed="rId6"/>
          <a:stretch>
            <a:fillRect/>
          </a:stretch>
        </p:blipFill>
        <p:spPr>
          <a:xfrm>
            <a:off x="7709250" y="4305041"/>
            <a:ext cx="4376732" cy="2477396"/>
          </a:xfrm>
          <a:prstGeom prst="rect">
            <a:avLst/>
          </a:prstGeom>
        </p:spPr>
      </p:pic>
    </p:spTree>
    <p:extLst>
      <p:ext uri="{BB962C8B-B14F-4D97-AF65-F5344CB8AC3E}">
        <p14:creationId xmlns:p14="http://schemas.microsoft.com/office/powerpoint/2010/main" val="41642832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40626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Education &amp; Training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238226" y="143933"/>
            <a:ext cx="9055736" cy="100642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panose="020F0502020204030204"/>
                <a:ea typeface="+mn-ea"/>
                <a:cs typeface="+mn-cs"/>
              </a:rPr>
              <a:t>Education &amp; Training Update 2024 – WO2(AQMS) Simon Mellor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Dear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As this is my first full report to the UKAF ACO I would like to begin by extending my heartfelt gratitude out to all those who have supported me during this training year (TY).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During TY 23 a total of 30 Umpires and 11 Scorers have qualified. The Oct ‘23 course was the first pilot of the new Basic Umpires Course (BUC) being delivered by ECB ACO.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Following the ECB’s changes to training content and pipeline for progression, 3 members of UKAF ACO attended and were accepted onto the ECB’s tutor training pathway. All have delivered several of the newly designed BUC within civilian ACO’s. The content, although basic, allows new Umpires to stand at the lowest level of recreational cricket (M6/W6) so I have made it my aim to pester the ECB for CPD to include in future courses. This has proven fruitful and future courses will follow a layout of BUC (day 1), CPD with a smattering of old S1&amp;2 included for good measure (day 2-4), AYRTCP (day 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have re-aligned the training dates with ASPT to allow for courses to be delivered closer to the beginning of a season (Apr/Mar) as opposed to where we have traditionally delivered Apr/Oct; my thought process on this is to educate new officials then be able to appoint them ASAP after training to capture/enthuse them into the world of Cricket officiating and not give them the winter to find something else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next courses to be held (22-26 Apr 24) currently has only  7 Umpire and 5 Scorer candidates. This course will also include a Tournament Referees course on 22/23 Apr and a Scorers course 24-26 Apr 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My concerns on the low numbers relate to the usage of TARGET to load but I am sure this will even out as we get used to a new system. My main concern are the ECB charges; I see this as the stopper and as such would like to look at reimbursement.  Finally, may I implore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sS</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reps to drive the advertisement of these courses as much as they </a:t>
            </a: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can.</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am therefore happy to report a successful training year and look forward to continue driving UKAF ACO Education &amp; Training forward should I be re-elected.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46130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Development Officer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06019" y="64962"/>
            <a:ext cx="9322653" cy="88639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Development Officer Update 2024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Received a comprehensive hand over from Sqn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Ldr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Rtd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Saunders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Thank you for his work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Very new in the seat after 4 years away from the ACO</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Please bear with me as I find my feet and get to know/ used to all the changes.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My Priorities</a:t>
            </a:r>
          </a:p>
          <a:p>
            <a:pPr marL="1371600" marR="0" lvl="2"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Produce and develop high quality officials for all levels of UKAF Cricket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will be achieved by</a:t>
            </a:r>
          </a:p>
          <a:p>
            <a:pPr marL="1371600" marR="0" lvl="2"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Create a robust system for development within the ACO</a:t>
            </a:r>
          </a:p>
          <a:p>
            <a:pPr marL="1371600" marR="0" lvl="2"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Re-invigorate reporting (peer to peer and Captains/scorers)</a:t>
            </a:r>
          </a:p>
          <a:p>
            <a:pPr marL="1371600" marR="0" lvl="2"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Increase robustness of mentoring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will rely on individuals ‘owning’ their own development.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 look forward to getting around and catching up with everyone throughout the season. Please don’t hesitate to contact me with questions.</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94310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35086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Umpires Appointments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06019" y="64962"/>
            <a:ext cx="9322653" cy="8402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Umpires appointments Update 2024 – Gary Eustace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Thanks to everyone who stood and made themselves available last season.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Appointments done up until the end of May but there are still a few gaps due to declines etc.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Please keep availability up to date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Lots of new umpires making themselves available. They are being paired with an experienced colleague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If any serving personnel want the role of appointments officer then please let me know. Happy to stand aside as this role sits better ”in house”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07569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28101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Appointments’ Officer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2" y="32984"/>
            <a:ext cx="7024032" cy="674030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Appointments’ Officer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umpires appointments for the season are about 95% complete. I held off some appointments due to conversations at the AGM to allow availability to be updated. I still have some appointments to do including the Inter Corps in September. My thanks to everyone who has made themselves available throughout the season and for last season as well. It is good to see and  that we have 4/5 newly qualified Serving umpires who are regularly standing for UKAF ACO which has eased the burden somewhat when it comes to finding available personnel to stand in our multitude of fixtures combined with our experienced stalwarts who continue to make themselves available all through the season. My thanks to everyone who has supported me this year and I hope you all have a great season.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64265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40626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Scorers Officer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06019" y="64962"/>
            <a:ext cx="9322653" cy="8402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Scorers Officer Update 2024 – Linda Judd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Most of the fixtures were supported in 2023 season.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There are more scorers for this season after 2023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scorers panel has been re-instated for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Full panel – Level 2 and Level 3 Qualified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Development – Level 1 Qualified and Club scorers course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Mentors required for new scorers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 am a Development Officer so I can carry out Professional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63448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40626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Calibri" panose="020F0502020204030204"/>
              </a:rPr>
              <a:t>Media &amp; Statistics</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06019" y="64962"/>
            <a:ext cx="9322653" cy="83099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u="sng" dirty="0">
                <a:solidFill>
                  <a:prstClr val="black"/>
                </a:solidFill>
                <a:latin typeface="Calibri" panose="020F0502020204030204"/>
              </a:rPr>
              <a:t>Media &amp; Statistics</a:t>
            </a: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 Update 2024 – Richard Isaacs</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UKAF ACO is heavily engaged in Social Media and we are present on Social Media Platforms. We encourage all members to send pictures and stories to Richard Isaacs our Social Media Officer at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richardisaacscricket@yahoo.com</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so that he can post on our Website. Please use our other sites and post responsibly.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UKAF ACO Website: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https://ukaf-aco.com</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UKAF ACO Twitter Feed: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https://twitter.com/UKAF_ACO</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UKAF ACO Facebook Private Page: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https://www.facebook.com/groups/658310641585120/?ref=share</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Army Cricket Website (With Link to UKAF Cricket):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https://cricket.armysportcontrolboard.com/</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WhatsApp</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To join our WhatsApp group please email your mobile number to the Chairman, Secretary or Linda Judd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F370591-523A-A8B4-4FFA-5FBC40681173}"/>
              </a:ext>
            </a:extLst>
          </p:cNvPr>
          <p:cNvPicPr>
            <a:picLocks noChangeAspect="1"/>
          </p:cNvPicPr>
          <p:nvPr/>
        </p:nvPicPr>
        <p:blipFill>
          <a:blip r:embed="rId8"/>
          <a:stretch>
            <a:fillRect/>
          </a:stretch>
        </p:blipFill>
        <p:spPr>
          <a:xfrm>
            <a:off x="2874038" y="3509431"/>
            <a:ext cx="4471726" cy="3187995"/>
          </a:xfrm>
          <a:prstGeom prst="rect">
            <a:avLst/>
          </a:prstGeom>
        </p:spPr>
      </p:pic>
    </p:spTree>
    <p:extLst>
      <p:ext uri="{BB962C8B-B14F-4D97-AF65-F5344CB8AC3E}">
        <p14:creationId xmlns:p14="http://schemas.microsoft.com/office/powerpoint/2010/main" val="119501192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40626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Clothing Officer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06019" y="64962"/>
            <a:ext cx="9322653" cy="109260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Clothing Officer Update 2024 – Capt Gavin Mackrell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changed the method of purchasing and utilising the grant for clothing in-line with the ACA policy. There had been some inaccurate information provided previously with little to no stipulations of what could be purchased. To clarify, for new umpires will receive a grant of up to £125 for the purchase of 1 x White and 1 x Coloured DF long sleeve shirt and 1 x jacket from serious cricket all of which will have our branding on. However, due to a change in our sponsors logo design and feedback from utilising the black shirts, it has been accepted that the ACA will purchase on a one off basis 1 x White and 1 x Coloured long sleeve DF shirt for all serving personnel to create uniformity and offer a 50% contribution for all civilian umpires within UKAF who wished to purchase.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personnel wish to purchase further equipment, then Serious Cricket has a UKAF club shop. A link for this is on our website and is a lot cheaper than DF for those that are starting 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DF Clothing from the ECB ACO shop will continue to be used to support our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Umpires.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also have UKAF ACO Branded equipment with MNH Umpires which hold a range of match cards.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UKAF ACO Serious Sports Shop: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https://seriouscricket.co.uk/teamwear/stores/ukaf-aco</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ECB ACO Shop: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https://www.ecbacoshop.co.uk/</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MNH Umpire – UKAF ACO: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UKAF ACO – MNH Cricket Umpires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22276AF-F0CE-C36A-12CB-CEDD0E2ACD00}"/>
              </a:ext>
            </a:extLst>
          </p:cNvPr>
          <p:cNvPicPr>
            <a:picLocks noChangeAspect="1"/>
          </p:cNvPicPr>
          <p:nvPr/>
        </p:nvPicPr>
        <p:blipFill>
          <a:blip r:embed="rId6"/>
          <a:stretch>
            <a:fillRect/>
          </a:stretch>
        </p:blipFill>
        <p:spPr>
          <a:xfrm>
            <a:off x="6553200" y="4710929"/>
            <a:ext cx="1940560" cy="1940560"/>
          </a:xfrm>
          <a:prstGeom prst="rect">
            <a:avLst/>
          </a:prstGeom>
        </p:spPr>
      </p:pic>
    </p:spTree>
    <p:extLst>
      <p:ext uri="{BB962C8B-B14F-4D97-AF65-F5344CB8AC3E}">
        <p14:creationId xmlns:p14="http://schemas.microsoft.com/office/powerpoint/2010/main" val="104879714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white"/>
                </a:solidFill>
                <a:latin typeface="Calibri" panose="020F0502020204030204"/>
              </a:rPr>
              <a:t>Royal Navy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Single Service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06019" y="64962"/>
            <a:ext cx="9322653" cy="5078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u="sng" dirty="0">
                <a:solidFill>
                  <a:prstClr val="black"/>
                </a:solidFill>
                <a:latin typeface="Calibri" panose="020F0502020204030204"/>
              </a:rPr>
              <a:t>Royal Navy</a:t>
            </a: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 Update 2024 – Comd Steve Blackburn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54049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Army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white"/>
                </a:solidFill>
                <a:latin typeface="Calibri" panose="020F0502020204030204"/>
              </a:rPr>
              <a:t>Single Service </a:t>
            </a: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06019" y="64962"/>
            <a:ext cx="9322653" cy="117262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u="sng" dirty="0">
                <a:solidFill>
                  <a:prstClr val="black"/>
                </a:solidFill>
                <a:latin typeface="Calibri" panose="020F0502020204030204"/>
              </a:rPr>
              <a:t>Army</a:t>
            </a: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 Update 2024 – WO2 Alex Rennie</a:t>
            </a:r>
            <a:endParaRPr lang="en-GB" sz="2400" b="1" u="sng" dirty="0">
              <a:solidFill>
                <a:prstClr val="black"/>
              </a:solidFill>
              <a:latin typeface="Calibri" panose="020F0502020204030204"/>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strike="noStrike" kern="1200" cap="none" spc="0" normalizeH="0" baseline="0" noProof="0" dirty="0">
                <a:ln>
                  <a:noFill/>
                </a:ln>
                <a:solidFill>
                  <a:prstClr val="black"/>
                </a:solidFill>
                <a:effectLst/>
                <a:uLnTx/>
                <a:uFillTx/>
                <a:latin typeface="Calibri" panose="020F0502020204030204"/>
                <a:ea typeface="+mn-ea"/>
                <a:cs typeface="+mn-cs"/>
              </a:rPr>
              <a:t>WO2 Sav Singh MBE handed over this role mid season and as the UKAF ACO Secretary is a member of the Army Cricket Association Executive Committee he took the role on.</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This season has been a really busy season in Army Cricket with more teams than ever competing In the Power Cup and Army Cup. It was the first season where the Power Cup consisted of 2 Divisions.</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This year 25 Army umpires have been trained on UKAF ACO run courses and we have had a large number of last years newly qualified umpires standing.</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Scorers wise there has been a big push for Corps growing their own scorers for Corps Level and below matches. We will get Corps secretaries to pass their scorers details onto Linda and try and get them into our ACO.</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We supplied UKAF ACO’s to both Army overseas tours this season. Our chairman to South Africa with the Army </a:t>
            </a:r>
            <a:r>
              <a:rPr lang="en-GB" sz="2400" dirty="0" err="1">
                <a:solidFill>
                  <a:prstClr val="black"/>
                </a:solidFill>
                <a:latin typeface="Calibri" panose="020F0502020204030204"/>
              </a:rPr>
              <a:t>Mens</a:t>
            </a:r>
            <a:r>
              <a:rPr lang="en-GB" sz="2400" dirty="0">
                <a:solidFill>
                  <a:prstClr val="black"/>
                </a:solidFill>
                <a:latin typeface="Calibri" panose="020F0502020204030204"/>
              </a:rPr>
              <a:t> Team and Chris Blood to Barbados with the Army Ladies. Future tour to Dubai is planned and agreed for the Army Development Team.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i="0"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13430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30777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RAF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Single Service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06019" y="64962"/>
            <a:ext cx="9322653" cy="5909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Calibri" panose="020F0502020204030204"/>
                <a:ea typeface="+mn-ea"/>
                <a:cs typeface="+mn-cs"/>
              </a:rPr>
              <a:t>Royal Air Force Update 2024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Sqn Ldr Ali Russell-Brookes (</a:t>
            </a:r>
            <a:r>
              <a:rPr kumimoji="0" lang="en-GB" sz="2400" b="1" i="0" u="sng" strike="noStrike" kern="1200" cap="none" spc="0" normalizeH="0" baseline="0" noProof="0" dirty="0" err="1">
                <a:ln>
                  <a:noFill/>
                </a:ln>
                <a:solidFill>
                  <a:prstClr val="black"/>
                </a:solidFill>
                <a:effectLst/>
                <a:uLnTx/>
                <a:uFillTx/>
                <a:latin typeface="Calibri" panose="020F0502020204030204"/>
                <a:ea typeface="+mn-ea"/>
                <a:cs typeface="+mn-cs"/>
              </a:rPr>
              <a:t>RAuxAF</a:t>
            </a: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15963" marR="0" lvl="0" indent="-39846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UKAFACO RAF Membership Stats</a:t>
            </a:r>
          </a:p>
          <a:p>
            <a:pPr marL="1173163" marR="0" lvl="1" indent="-39846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Umpires</a:t>
            </a:r>
          </a:p>
          <a:p>
            <a:pPr marL="1173163" marR="0" lvl="1" indent="-39846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Scorers</a:t>
            </a:r>
          </a:p>
          <a:p>
            <a:pPr marL="715963" marR="0" lvl="0" indent="-39846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RAFCA Update</a:t>
            </a:r>
          </a:p>
          <a:p>
            <a:pPr marL="1173163" marR="0" lvl="1" indent="-39846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Fixtures</a:t>
            </a:r>
          </a:p>
          <a:p>
            <a:pPr marL="1173163" marR="0" lvl="1" indent="-39846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ExCo</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73163" marR="0" lvl="1" indent="-39846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Plans 2024</a:t>
            </a:r>
          </a:p>
          <a:p>
            <a:pPr marL="1173163" marR="0" lvl="1" indent="-39846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Australia Tour (25 Oct to 17 Nov 24)</a:t>
            </a:r>
          </a:p>
        </p:txBody>
      </p:sp>
      <p:pic>
        <p:nvPicPr>
          <p:cNvPr id="12" name="Picture 2" descr="Royal Air Force Cricket (@rafcricket) / X">
            <a:extLst>
              <a:ext uri="{FF2B5EF4-FFF2-40B4-BE49-F238E27FC236}">
                <a16:creationId xmlns:a16="http://schemas.microsoft.com/office/drawing/2014/main" id="{925041D7-2718-CDCE-F088-D5996CE83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91" y="5140096"/>
            <a:ext cx="1698026" cy="169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728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598139" y="3687828"/>
            <a:ext cx="2522721" cy="41857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Members Present &amp; Minutes From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7474ADA-4199-CCD6-0C8D-6E16A56BC334}"/>
              </a:ext>
            </a:extLst>
          </p:cNvPr>
          <p:cNvSpPr txBox="1"/>
          <p:nvPr/>
        </p:nvSpPr>
        <p:spPr>
          <a:xfrm>
            <a:off x="241540" y="73578"/>
            <a:ext cx="9290649" cy="95102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UKAF ACO AGM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u="sng" dirty="0">
                <a:solidFill>
                  <a:prstClr val="black"/>
                </a:solidFill>
                <a:latin typeface="Calibri" panose="020F0502020204030204"/>
              </a:rPr>
              <a:t>HMS </a:t>
            </a:r>
            <a:r>
              <a:rPr lang="en-GB" sz="2400" b="1" u="sng" dirty="0" err="1">
                <a:solidFill>
                  <a:prstClr val="black"/>
                </a:solidFill>
                <a:latin typeface="Calibri" panose="020F0502020204030204"/>
              </a:rPr>
              <a:t>Temeraire</a:t>
            </a:r>
            <a:r>
              <a:rPr lang="en-GB" sz="2400" b="1" u="sng" dirty="0">
                <a:solidFill>
                  <a:prstClr val="black"/>
                </a:solidFill>
                <a:latin typeface="Calibri" panose="020F0502020204030204"/>
              </a:rPr>
              <a:t>, Portsmouth</a:t>
            </a:r>
            <a:endPar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Friday </a:t>
            </a:r>
            <a:r>
              <a:rPr lang="en-GB" sz="2400" b="1" u="sng" dirty="0">
                <a:solidFill>
                  <a:prstClr val="black"/>
                </a:solidFill>
                <a:latin typeface="Calibri" panose="020F0502020204030204"/>
              </a:rPr>
              <a:t>22</a:t>
            </a:r>
            <a:r>
              <a:rPr lang="en-GB" sz="2400" b="1" u="sng" baseline="30000" dirty="0">
                <a:solidFill>
                  <a:prstClr val="black"/>
                </a:solidFill>
                <a:latin typeface="Calibri" panose="020F0502020204030204"/>
              </a:rPr>
              <a:t>nd </a:t>
            </a: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March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Members Present: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Members Present Virtual: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Total: 37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Apologies: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Calibri" panose="020F0502020204030204"/>
              </a:rPr>
              <a:t>Minutes were sent post AGM 2023 and have been shared via 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Calibri" panose="020F0502020204030204"/>
              </a:rPr>
              <a:t>Any queries please contact the Secretary: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Calibri" panose="020F0502020204030204"/>
                <a:hlinkClick r:id="rId3"/>
              </a:rPr>
              <a:t>alexrennie1@hotmail.co.uk</a:t>
            </a:r>
            <a:endParaRPr lang="en-GB"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Proposed: Gavin Mackrell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Calibri" panose="020F0502020204030204"/>
              </a:rPr>
              <a:t>Seconded: Chris Randall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Vote: Carried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09289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40626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Civilian Members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06019" y="64962"/>
            <a:ext cx="9322653" cy="100642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u="sng" dirty="0">
                <a:solidFill>
                  <a:prstClr val="black"/>
                </a:solidFill>
                <a:latin typeface="Calibri" panose="020F0502020204030204"/>
              </a:rPr>
              <a:t>Civilian Members</a:t>
            </a: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 Update 2024 – Dave Young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GB" dirty="0">
                <a:solidFill>
                  <a:prstClr val="black"/>
                </a:solidFill>
              </a:rPr>
              <a:t>Unfortunately, unlike most of you that had a very hot 2023 season of cricket I didn’t due to a severe Hip problem, which thankfully is now resolved since I joined the metal hip brigade!</a:t>
            </a:r>
          </a:p>
          <a:p>
            <a:pPr lvl="0">
              <a:defRPr/>
            </a:pPr>
            <a:endParaRPr lang="en-GB" dirty="0">
              <a:solidFill>
                <a:prstClr val="black"/>
              </a:solidFill>
            </a:endParaRPr>
          </a:p>
          <a:p>
            <a:pPr lvl="0">
              <a:defRPr/>
            </a:pPr>
            <a:r>
              <a:rPr lang="en-GB" dirty="0">
                <a:solidFill>
                  <a:prstClr val="black"/>
                </a:solidFill>
              </a:rPr>
              <a:t>However, I was able throughout the year to keep up with UKAF events where Veteran/Civilian Officials played their role in supporting over 60% of the UKAF appointments required. </a:t>
            </a:r>
          </a:p>
          <a:p>
            <a:pPr lvl="0">
              <a:defRPr/>
            </a:pPr>
            <a:endParaRPr lang="en-GB" dirty="0">
              <a:solidFill>
                <a:prstClr val="black"/>
              </a:solidFill>
            </a:endParaRPr>
          </a:p>
          <a:p>
            <a:pPr lvl="0">
              <a:defRPr/>
            </a:pPr>
            <a:r>
              <a:rPr lang="en-GB" dirty="0">
                <a:solidFill>
                  <a:prstClr val="black"/>
                </a:solidFill>
              </a:rPr>
              <a:t>Quite rightly, whilst there has been a successful recruitment campaign for Service personnel over the last year, Veteran/Civilian Officials still make up 47 (40%) of the present 120 membership officials total and demonstrates the important role we continue play in supporting UKAF going forward.</a:t>
            </a:r>
          </a:p>
          <a:p>
            <a:pPr lvl="0">
              <a:defRPr/>
            </a:pPr>
            <a:endParaRPr lang="en-GB" dirty="0">
              <a:solidFill>
                <a:prstClr val="black"/>
              </a:solidFill>
            </a:endParaRPr>
          </a:p>
          <a:p>
            <a:pPr lvl="0">
              <a:defRPr/>
            </a:pPr>
            <a:r>
              <a:rPr lang="en-GB" dirty="0">
                <a:solidFill>
                  <a:prstClr val="black"/>
                </a:solidFill>
              </a:rPr>
              <a:t>Also, I have, with Ian Walsh our Membership Member been actively involved in carrying out a Who’s The Umpire (WTU), UKAF and ECB records data review and cleanse and this has resulted in a better understanding of the Membership types, roles, and subscription data supporting the function of the UKAF ACO.</a:t>
            </a:r>
          </a:p>
          <a:p>
            <a:pPr lvl="0">
              <a:defRPr/>
            </a:pPr>
            <a:endParaRPr lang="en-GB" dirty="0">
              <a:solidFill>
                <a:prstClr val="black"/>
              </a:solidFill>
            </a:endParaRPr>
          </a:p>
          <a:p>
            <a:pPr lvl="0">
              <a:defRPr/>
            </a:pPr>
            <a:r>
              <a:rPr lang="en-GB" dirty="0">
                <a:solidFill>
                  <a:prstClr val="black"/>
                </a:solidFill>
              </a:rPr>
              <a:t>Lastly, I wish all UKAF officials a great summer in the middle and if I can help in someway, please don’t hesitate to get in touch.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39419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2023</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Civilian 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Updates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321732" y="32984"/>
            <a:ext cx="7024032" cy="10464403"/>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Civilian Member Updates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took on this role last year after George sadly resigned for personal reasons and recognised through my Deputy Appointers role that over 50% of the UKAF ACO membership are Veterans, or Civilian, so it is important to ensure their views and aspirations are equally represented with those of their Service colleagues.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Most of us I think understand the military core values that drive the associations Constitution to ensure all three services are pivotal in supporting the number of appointments we see UKAF ACO need to support each year. This being the case, focus must always be on growing these numbers within the services themselves. However, we all recognise the growing pressures our forces are undergoing at this time and that’s where we are well placed to share the load as to speak.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To this end, the majority of 2022 appointments were filled by non service officials, but with recent ECB ACO initiatives to improve Training, Education and Umpires Pathway, combined with Rick Saunders taking over the UKAF ACO Performance role the future looks bright for UKAF ACO and I look forward to representing and supporting Veterans and Civilian members going 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Dave Young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Email: young.1s@ntlworld.com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Mob: 07941521020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91284BB-6D26-2286-E207-F40E01F9F46A}"/>
              </a:ext>
            </a:extLst>
          </p:cNvPr>
          <p:cNvPicPr>
            <a:picLocks noChangeAspect="1"/>
          </p:cNvPicPr>
          <p:nvPr/>
        </p:nvPicPr>
        <p:blipFill>
          <a:blip r:embed="rId3"/>
          <a:stretch>
            <a:fillRect/>
          </a:stretch>
        </p:blipFill>
        <p:spPr>
          <a:xfrm>
            <a:off x="5605177" y="5541012"/>
            <a:ext cx="1740587" cy="985238"/>
          </a:xfrm>
          <a:prstGeom prst="rect">
            <a:avLst/>
          </a:prstGeom>
        </p:spPr>
      </p:pic>
    </p:spTree>
    <p:extLst>
      <p:ext uri="{BB962C8B-B14F-4D97-AF65-F5344CB8AC3E}">
        <p14:creationId xmlns:p14="http://schemas.microsoft.com/office/powerpoint/2010/main" val="217852311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275710"/>
            <a:ext cx="4041351" cy="40626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UKAF ACO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Executive Committee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106019" y="79684"/>
            <a:ext cx="7442760" cy="674030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26E3B78-53B4-497A-8052-72FA5A77EF50}"/>
              </a:ext>
            </a:extLst>
          </p:cNvPr>
          <p:cNvPicPr>
            <a:picLocks noChangeAspect="1"/>
          </p:cNvPicPr>
          <p:nvPr/>
        </p:nvPicPr>
        <p:blipFill>
          <a:blip r:embed="rId3"/>
          <a:stretch>
            <a:fillRect/>
          </a:stretch>
        </p:blipFill>
        <p:spPr>
          <a:xfrm>
            <a:off x="561092" y="149913"/>
            <a:ext cx="415136" cy="472920"/>
          </a:xfrm>
          <a:prstGeom prst="rect">
            <a:avLst/>
          </a:prstGeom>
        </p:spPr>
      </p:pic>
      <p:pic>
        <p:nvPicPr>
          <p:cNvPr id="9" name="Picture 8">
            <a:extLst>
              <a:ext uri="{FF2B5EF4-FFF2-40B4-BE49-F238E27FC236}">
                <a16:creationId xmlns:a16="http://schemas.microsoft.com/office/drawing/2014/main" id="{F72D29E1-C657-4480-88BA-BDFDC6DA3A15}"/>
              </a:ext>
            </a:extLst>
          </p:cNvPr>
          <p:cNvPicPr>
            <a:picLocks noChangeAspect="1"/>
          </p:cNvPicPr>
          <p:nvPr/>
        </p:nvPicPr>
        <p:blipFill>
          <a:blip r:embed="rId4"/>
          <a:stretch>
            <a:fillRect/>
          </a:stretch>
        </p:blipFill>
        <p:spPr>
          <a:xfrm>
            <a:off x="6723787" y="156835"/>
            <a:ext cx="414564" cy="469433"/>
          </a:xfrm>
          <a:prstGeom prst="rect">
            <a:avLst/>
          </a:prstGeom>
        </p:spPr>
      </p:pic>
      <p:sp>
        <p:nvSpPr>
          <p:cNvPr id="10" name="TextBox 9">
            <a:extLst>
              <a:ext uri="{FF2B5EF4-FFF2-40B4-BE49-F238E27FC236}">
                <a16:creationId xmlns:a16="http://schemas.microsoft.com/office/drawing/2014/main" id="{38A7B2DF-4C01-4413-86C6-399A977CF4A4}"/>
              </a:ext>
            </a:extLst>
          </p:cNvPr>
          <p:cNvSpPr txBox="1"/>
          <p:nvPr/>
        </p:nvSpPr>
        <p:spPr>
          <a:xfrm>
            <a:off x="1039902" y="238539"/>
            <a:ext cx="56838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UKAF ACO EXECUTIVE COMMITTEE</a:t>
            </a:r>
          </a:p>
        </p:txBody>
      </p:sp>
      <p:graphicFrame>
        <p:nvGraphicFramePr>
          <p:cNvPr id="13" name="Table 13">
            <a:extLst>
              <a:ext uri="{FF2B5EF4-FFF2-40B4-BE49-F238E27FC236}">
                <a16:creationId xmlns:a16="http://schemas.microsoft.com/office/drawing/2014/main" id="{CDFC162D-9F11-44AC-9650-93177645BF0D}"/>
              </a:ext>
            </a:extLst>
          </p:cNvPr>
          <p:cNvGraphicFramePr>
            <a:graphicFrameLocks noGrp="1"/>
          </p:cNvGraphicFramePr>
          <p:nvPr>
            <p:extLst>
              <p:ext uri="{D42A27DB-BD31-4B8C-83A1-F6EECF244321}">
                <p14:modId xmlns:p14="http://schemas.microsoft.com/office/powerpoint/2010/main" val="2521431890"/>
              </p:ext>
            </p:extLst>
          </p:nvPr>
        </p:nvGraphicFramePr>
        <p:xfrm>
          <a:off x="266489" y="675608"/>
          <a:ext cx="7221239" cy="5308600"/>
        </p:xfrm>
        <a:graphic>
          <a:graphicData uri="http://schemas.openxmlformats.org/drawingml/2006/table">
            <a:tbl>
              <a:tblPr firstRow="1" bandRow="1">
                <a:tableStyleId>{5C22544A-7EE6-4342-B048-85BDC9FD1C3A}</a:tableStyleId>
              </a:tblPr>
              <a:tblGrid>
                <a:gridCol w="2830394">
                  <a:extLst>
                    <a:ext uri="{9D8B030D-6E8A-4147-A177-3AD203B41FA5}">
                      <a16:colId xmlns:a16="http://schemas.microsoft.com/office/drawing/2014/main" val="1139884269"/>
                    </a:ext>
                  </a:extLst>
                </a:gridCol>
                <a:gridCol w="2009955">
                  <a:extLst>
                    <a:ext uri="{9D8B030D-6E8A-4147-A177-3AD203B41FA5}">
                      <a16:colId xmlns:a16="http://schemas.microsoft.com/office/drawing/2014/main" val="2984758217"/>
                    </a:ext>
                  </a:extLst>
                </a:gridCol>
                <a:gridCol w="2380890">
                  <a:extLst>
                    <a:ext uri="{9D8B030D-6E8A-4147-A177-3AD203B41FA5}">
                      <a16:colId xmlns:a16="http://schemas.microsoft.com/office/drawing/2014/main" val="3750139781"/>
                    </a:ext>
                  </a:extLst>
                </a:gridCol>
              </a:tblGrid>
              <a:tr h="370840">
                <a:tc>
                  <a:txBody>
                    <a:bodyPr/>
                    <a:lstStyle/>
                    <a:p>
                      <a:r>
                        <a:rPr lang="en-GB" sz="1200" dirty="0"/>
                        <a:t>Position</a:t>
                      </a:r>
                    </a:p>
                  </a:txBody>
                  <a:tcPr/>
                </a:tc>
                <a:tc>
                  <a:txBody>
                    <a:bodyPr/>
                    <a:lstStyle/>
                    <a:p>
                      <a:r>
                        <a:rPr lang="en-GB" sz="1200" dirty="0"/>
                        <a:t>Position Holder - Current</a:t>
                      </a:r>
                    </a:p>
                  </a:txBody>
                  <a:tcPr/>
                </a:tc>
                <a:tc>
                  <a:txBody>
                    <a:bodyPr/>
                    <a:lstStyle/>
                    <a:p>
                      <a:r>
                        <a:rPr lang="en-GB" sz="1200" dirty="0"/>
                        <a:t>Position Holder - Proposed</a:t>
                      </a:r>
                    </a:p>
                  </a:txBody>
                  <a:tcPr/>
                </a:tc>
                <a:extLst>
                  <a:ext uri="{0D108BD9-81ED-4DB2-BD59-A6C34878D82A}">
                    <a16:rowId xmlns:a16="http://schemas.microsoft.com/office/drawing/2014/main" val="4015893821"/>
                  </a:ext>
                </a:extLst>
              </a:tr>
              <a:tr h="269828">
                <a:tc>
                  <a:txBody>
                    <a:bodyPr/>
                    <a:lstStyle/>
                    <a:p>
                      <a:r>
                        <a:rPr lang="en-GB" sz="1200" dirty="0"/>
                        <a:t>Chairman</a:t>
                      </a:r>
                    </a:p>
                  </a:txBody>
                  <a:tcPr/>
                </a:tc>
                <a:tc>
                  <a:txBody>
                    <a:bodyPr/>
                    <a:lstStyle/>
                    <a:p>
                      <a:r>
                        <a:rPr lang="en-GB" sz="1200" dirty="0"/>
                        <a:t>Ben Hood</a:t>
                      </a:r>
                    </a:p>
                  </a:txBody>
                  <a:tcPr/>
                </a:tc>
                <a:tc>
                  <a:txBody>
                    <a:bodyPr/>
                    <a:lstStyle/>
                    <a:p>
                      <a:r>
                        <a:rPr lang="en-GB" sz="1200" dirty="0"/>
                        <a:t>Ben Hood</a:t>
                      </a:r>
                    </a:p>
                  </a:txBody>
                  <a:tcPr/>
                </a:tc>
                <a:extLst>
                  <a:ext uri="{0D108BD9-81ED-4DB2-BD59-A6C34878D82A}">
                    <a16:rowId xmlns:a16="http://schemas.microsoft.com/office/drawing/2014/main" val="767865363"/>
                  </a:ext>
                </a:extLst>
              </a:tr>
              <a:tr h="257974">
                <a:tc>
                  <a:txBody>
                    <a:bodyPr/>
                    <a:lstStyle/>
                    <a:p>
                      <a:r>
                        <a:rPr lang="en-GB" sz="1200" dirty="0"/>
                        <a:t>General Secretary</a:t>
                      </a:r>
                    </a:p>
                  </a:txBody>
                  <a:tcPr/>
                </a:tc>
                <a:tc>
                  <a:txBody>
                    <a:bodyPr/>
                    <a:lstStyle/>
                    <a:p>
                      <a:r>
                        <a:rPr lang="en-GB" sz="1200" dirty="0"/>
                        <a:t>Alex Rennie</a:t>
                      </a:r>
                    </a:p>
                  </a:txBody>
                  <a:tcPr/>
                </a:tc>
                <a:tc>
                  <a:txBody>
                    <a:bodyPr/>
                    <a:lstStyle/>
                    <a:p>
                      <a:r>
                        <a:rPr lang="en-GB" sz="1200" dirty="0"/>
                        <a:t>Alex Rennie</a:t>
                      </a:r>
                    </a:p>
                  </a:txBody>
                  <a:tcPr/>
                </a:tc>
                <a:extLst>
                  <a:ext uri="{0D108BD9-81ED-4DB2-BD59-A6C34878D82A}">
                    <a16:rowId xmlns:a16="http://schemas.microsoft.com/office/drawing/2014/main" val="86536286"/>
                  </a:ext>
                </a:extLst>
              </a:tr>
              <a:tr h="271521">
                <a:tc>
                  <a:txBody>
                    <a:bodyPr/>
                    <a:lstStyle/>
                    <a:p>
                      <a:r>
                        <a:rPr lang="en-GB" sz="1200" dirty="0"/>
                        <a:t>Membership Secretary</a:t>
                      </a:r>
                    </a:p>
                  </a:txBody>
                  <a:tcPr/>
                </a:tc>
                <a:tc>
                  <a:txBody>
                    <a:bodyPr/>
                    <a:lstStyle/>
                    <a:p>
                      <a:r>
                        <a:rPr lang="en-GB" sz="1200" dirty="0"/>
                        <a:t>Ian Walsh</a:t>
                      </a:r>
                    </a:p>
                  </a:txBody>
                  <a:tcPr/>
                </a:tc>
                <a:tc>
                  <a:txBody>
                    <a:bodyPr/>
                    <a:lstStyle/>
                    <a:p>
                      <a:r>
                        <a:rPr lang="en-GB" sz="1200" dirty="0"/>
                        <a:t>Ian Walsh</a:t>
                      </a:r>
                    </a:p>
                  </a:txBody>
                  <a:tcPr/>
                </a:tc>
                <a:extLst>
                  <a:ext uri="{0D108BD9-81ED-4DB2-BD59-A6C34878D82A}">
                    <a16:rowId xmlns:a16="http://schemas.microsoft.com/office/drawing/2014/main" val="3092335080"/>
                  </a:ext>
                </a:extLst>
              </a:tr>
              <a:tr h="271521">
                <a:tc>
                  <a:txBody>
                    <a:bodyPr/>
                    <a:lstStyle/>
                    <a:p>
                      <a:r>
                        <a:rPr lang="en-GB" sz="1200" dirty="0"/>
                        <a:t>Treasurer</a:t>
                      </a:r>
                    </a:p>
                  </a:txBody>
                  <a:tcPr/>
                </a:tc>
                <a:tc>
                  <a:txBody>
                    <a:bodyPr/>
                    <a:lstStyle/>
                    <a:p>
                      <a:r>
                        <a:rPr lang="en-GB" sz="1200" dirty="0"/>
                        <a:t>Nick Soloman</a:t>
                      </a:r>
                    </a:p>
                  </a:txBody>
                  <a:tcPr/>
                </a:tc>
                <a:tc>
                  <a:txBody>
                    <a:bodyPr/>
                    <a:lstStyle/>
                    <a:p>
                      <a:r>
                        <a:rPr lang="en-GB" sz="1200" b="1" dirty="0"/>
                        <a:t>Not Required – UKAFCA taking over (Sharon)</a:t>
                      </a:r>
                    </a:p>
                  </a:txBody>
                  <a:tcPr/>
                </a:tc>
                <a:extLst>
                  <a:ext uri="{0D108BD9-81ED-4DB2-BD59-A6C34878D82A}">
                    <a16:rowId xmlns:a16="http://schemas.microsoft.com/office/drawing/2014/main" val="3814814061"/>
                  </a:ext>
                </a:extLst>
              </a:tr>
              <a:tr h="271521">
                <a:tc>
                  <a:txBody>
                    <a:bodyPr/>
                    <a:lstStyle/>
                    <a:p>
                      <a:r>
                        <a:rPr lang="en-GB" sz="1200" dirty="0"/>
                        <a:t>Education &amp; Training Officer</a:t>
                      </a:r>
                    </a:p>
                  </a:txBody>
                  <a:tcPr/>
                </a:tc>
                <a:tc>
                  <a:txBody>
                    <a:bodyPr/>
                    <a:lstStyle/>
                    <a:p>
                      <a:r>
                        <a:rPr lang="en-GB" sz="1200" dirty="0"/>
                        <a:t>Simon Mellor</a:t>
                      </a:r>
                    </a:p>
                  </a:txBody>
                  <a:tcPr/>
                </a:tc>
                <a:tc>
                  <a:txBody>
                    <a:bodyPr/>
                    <a:lstStyle/>
                    <a:p>
                      <a:r>
                        <a:rPr lang="en-GB" sz="1200" b="0" dirty="0"/>
                        <a:t>Simon Mellor</a:t>
                      </a:r>
                    </a:p>
                  </a:txBody>
                  <a:tcPr/>
                </a:tc>
                <a:extLst>
                  <a:ext uri="{0D108BD9-81ED-4DB2-BD59-A6C34878D82A}">
                    <a16:rowId xmlns:a16="http://schemas.microsoft.com/office/drawing/2014/main" val="106165442"/>
                  </a:ext>
                </a:extLst>
              </a:tr>
              <a:tr h="271521">
                <a:tc>
                  <a:txBody>
                    <a:bodyPr/>
                    <a:lstStyle/>
                    <a:p>
                      <a:r>
                        <a:rPr lang="en-GB" sz="1200" dirty="0"/>
                        <a:t>Development Officer</a:t>
                      </a:r>
                    </a:p>
                  </a:txBody>
                  <a:tcPr/>
                </a:tc>
                <a:tc>
                  <a:txBody>
                    <a:bodyPr/>
                    <a:lstStyle/>
                    <a:p>
                      <a:r>
                        <a:rPr lang="en-GB" sz="1200" dirty="0"/>
                        <a:t>Richard Saunders</a:t>
                      </a:r>
                    </a:p>
                  </a:txBody>
                  <a:tcPr/>
                </a:tc>
                <a:tc>
                  <a:txBody>
                    <a:bodyPr/>
                    <a:lstStyle/>
                    <a:p>
                      <a:r>
                        <a:rPr lang="en-GB" sz="1200" dirty="0"/>
                        <a:t>Martin Seward</a:t>
                      </a:r>
                    </a:p>
                  </a:txBody>
                  <a:tcPr/>
                </a:tc>
                <a:extLst>
                  <a:ext uri="{0D108BD9-81ED-4DB2-BD59-A6C34878D82A}">
                    <a16:rowId xmlns:a16="http://schemas.microsoft.com/office/drawing/2014/main" val="3662234888"/>
                  </a:ext>
                </a:extLst>
              </a:tr>
              <a:tr h="271521">
                <a:tc>
                  <a:txBody>
                    <a:bodyPr/>
                    <a:lstStyle/>
                    <a:p>
                      <a:r>
                        <a:rPr lang="en-GB" sz="1200" dirty="0"/>
                        <a:t>Umpire Appointments</a:t>
                      </a:r>
                    </a:p>
                  </a:txBody>
                  <a:tcPr/>
                </a:tc>
                <a:tc>
                  <a:txBody>
                    <a:bodyPr/>
                    <a:lstStyle/>
                    <a:p>
                      <a:r>
                        <a:rPr lang="en-GB" sz="1200" dirty="0"/>
                        <a:t>Gary Eustace</a:t>
                      </a:r>
                    </a:p>
                  </a:txBody>
                  <a:tcPr/>
                </a:tc>
                <a:tc>
                  <a:txBody>
                    <a:bodyPr/>
                    <a:lstStyle/>
                    <a:p>
                      <a:r>
                        <a:rPr lang="en-GB" sz="1200" dirty="0"/>
                        <a:t>Gray Eustace</a:t>
                      </a:r>
                    </a:p>
                  </a:txBody>
                  <a:tcPr/>
                </a:tc>
                <a:extLst>
                  <a:ext uri="{0D108BD9-81ED-4DB2-BD59-A6C34878D82A}">
                    <a16:rowId xmlns:a16="http://schemas.microsoft.com/office/drawing/2014/main" val="4201056739"/>
                  </a:ext>
                </a:extLst>
              </a:tr>
              <a:tr h="271521">
                <a:tc>
                  <a:txBody>
                    <a:bodyPr/>
                    <a:lstStyle/>
                    <a:p>
                      <a:r>
                        <a:rPr lang="en-GB" sz="1200" dirty="0"/>
                        <a:t>Scorers Officer</a:t>
                      </a:r>
                    </a:p>
                  </a:txBody>
                  <a:tcPr/>
                </a:tc>
                <a:tc>
                  <a:txBody>
                    <a:bodyPr/>
                    <a:lstStyle/>
                    <a:p>
                      <a:r>
                        <a:rPr lang="en-GB" sz="1200" dirty="0"/>
                        <a:t>Linda Judd</a:t>
                      </a:r>
                    </a:p>
                  </a:txBody>
                  <a:tcPr/>
                </a:tc>
                <a:tc>
                  <a:txBody>
                    <a:bodyPr/>
                    <a:lstStyle/>
                    <a:p>
                      <a:r>
                        <a:rPr lang="en-GB" sz="1200" dirty="0"/>
                        <a:t>Linda Judd</a:t>
                      </a:r>
                    </a:p>
                  </a:txBody>
                  <a:tcPr/>
                </a:tc>
                <a:extLst>
                  <a:ext uri="{0D108BD9-81ED-4DB2-BD59-A6C34878D82A}">
                    <a16:rowId xmlns:a16="http://schemas.microsoft.com/office/drawing/2014/main" val="694488020"/>
                  </a:ext>
                </a:extLst>
              </a:tr>
              <a:tr h="271521">
                <a:tc>
                  <a:txBody>
                    <a:bodyPr/>
                    <a:lstStyle/>
                    <a:p>
                      <a:r>
                        <a:rPr lang="en-GB" sz="1200" dirty="0"/>
                        <a:t>Media Officer</a:t>
                      </a:r>
                    </a:p>
                  </a:txBody>
                  <a:tcPr/>
                </a:tc>
                <a:tc>
                  <a:txBody>
                    <a:bodyPr/>
                    <a:lstStyle/>
                    <a:p>
                      <a:r>
                        <a:rPr lang="en-GB" sz="1200" dirty="0"/>
                        <a:t>Richard Isaacs</a:t>
                      </a:r>
                    </a:p>
                  </a:txBody>
                  <a:tcPr/>
                </a:tc>
                <a:tc>
                  <a:txBody>
                    <a:bodyPr/>
                    <a:lstStyle/>
                    <a:p>
                      <a:r>
                        <a:rPr lang="en-GB" sz="1200" dirty="0"/>
                        <a:t>Richard Isaacs</a:t>
                      </a:r>
                    </a:p>
                  </a:txBody>
                  <a:tcPr/>
                </a:tc>
                <a:extLst>
                  <a:ext uri="{0D108BD9-81ED-4DB2-BD59-A6C34878D82A}">
                    <a16:rowId xmlns:a16="http://schemas.microsoft.com/office/drawing/2014/main" val="2533040346"/>
                  </a:ext>
                </a:extLst>
              </a:tr>
              <a:tr h="271521">
                <a:tc>
                  <a:txBody>
                    <a:bodyPr/>
                    <a:lstStyle/>
                    <a:p>
                      <a:r>
                        <a:rPr lang="en-GB" sz="1200" dirty="0"/>
                        <a:t>Clothing Member</a:t>
                      </a:r>
                    </a:p>
                  </a:txBody>
                  <a:tcPr/>
                </a:tc>
                <a:tc>
                  <a:txBody>
                    <a:bodyPr/>
                    <a:lstStyle/>
                    <a:p>
                      <a:r>
                        <a:rPr lang="en-GB" sz="1200" dirty="0"/>
                        <a:t>Gavin Mackrell</a:t>
                      </a:r>
                    </a:p>
                  </a:txBody>
                  <a:tcPr/>
                </a:tc>
                <a:tc>
                  <a:txBody>
                    <a:bodyPr/>
                    <a:lstStyle/>
                    <a:p>
                      <a:r>
                        <a:rPr lang="en-GB" sz="1200" dirty="0"/>
                        <a:t>Gavin Mackrell</a:t>
                      </a:r>
                    </a:p>
                  </a:txBody>
                  <a:tcPr/>
                </a:tc>
                <a:extLst>
                  <a:ext uri="{0D108BD9-81ED-4DB2-BD59-A6C34878D82A}">
                    <a16:rowId xmlns:a16="http://schemas.microsoft.com/office/drawing/2014/main" val="255418117"/>
                  </a:ext>
                </a:extLst>
              </a:tr>
              <a:tr h="271521">
                <a:tc>
                  <a:txBody>
                    <a:bodyPr/>
                    <a:lstStyle/>
                    <a:p>
                      <a:r>
                        <a:rPr lang="en-GB" sz="1200" dirty="0"/>
                        <a:t>Safeguarding Officer</a:t>
                      </a:r>
                    </a:p>
                  </a:txBody>
                  <a:tcPr/>
                </a:tc>
                <a:tc>
                  <a:txBody>
                    <a:bodyPr/>
                    <a:lstStyle/>
                    <a:p>
                      <a:r>
                        <a:rPr lang="en-GB" sz="1200" dirty="0"/>
                        <a:t>John Bowra</a:t>
                      </a:r>
                    </a:p>
                  </a:txBody>
                  <a:tcPr/>
                </a:tc>
                <a:tc>
                  <a:txBody>
                    <a:bodyPr/>
                    <a:lstStyle/>
                    <a:p>
                      <a:r>
                        <a:rPr lang="en-GB" sz="1200" dirty="0"/>
                        <a:t>John Bowra</a:t>
                      </a:r>
                    </a:p>
                  </a:txBody>
                  <a:tcPr/>
                </a:tc>
                <a:extLst>
                  <a:ext uri="{0D108BD9-81ED-4DB2-BD59-A6C34878D82A}">
                    <a16:rowId xmlns:a16="http://schemas.microsoft.com/office/drawing/2014/main" val="2387175896"/>
                  </a:ext>
                </a:extLst>
              </a:tr>
              <a:tr h="271521">
                <a:tc>
                  <a:txBody>
                    <a:bodyPr/>
                    <a:lstStyle/>
                    <a:p>
                      <a:r>
                        <a:rPr lang="en-GB" sz="1200" dirty="0"/>
                        <a:t>Vic Isaacs Statistician Officer</a:t>
                      </a:r>
                    </a:p>
                  </a:txBody>
                  <a:tcPr/>
                </a:tc>
                <a:tc>
                  <a:txBody>
                    <a:bodyPr/>
                    <a:lstStyle/>
                    <a:p>
                      <a:r>
                        <a:rPr lang="en-GB" sz="1200" dirty="0"/>
                        <a:t>Richard Isaacs</a:t>
                      </a:r>
                    </a:p>
                  </a:txBody>
                  <a:tcPr/>
                </a:tc>
                <a:tc>
                  <a:txBody>
                    <a:bodyPr/>
                    <a:lstStyle/>
                    <a:p>
                      <a:r>
                        <a:rPr lang="en-GB" sz="1200" dirty="0"/>
                        <a:t>Richard Isaacs</a:t>
                      </a:r>
                    </a:p>
                  </a:txBody>
                  <a:tcPr/>
                </a:tc>
                <a:extLst>
                  <a:ext uri="{0D108BD9-81ED-4DB2-BD59-A6C34878D82A}">
                    <a16:rowId xmlns:a16="http://schemas.microsoft.com/office/drawing/2014/main" val="4230846308"/>
                  </a:ext>
                </a:extLst>
              </a:tr>
              <a:tr h="271521">
                <a:tc>
                  <a:txBody>
                    <a:bodyPr/>
                    <a:lstStyle/>
                    <a:p>
                      <a:r>
                        <a:rPr lang="en-GB" sz="1200" dirty="0"/>
                        <a:t>Royal Navy Single Service Representative</a:t>
                      </a:r>
                    </a:p>
                  </a:txBody>
                  <a:tcPr/>
                </a:tc>
                <a:tc>
                  <a:txBody>
                    <a:bodyPr/>
                    <a:lstStyle/>
                    <a:p>
                      <a:r>
                        <a:rPr lang="en-GB" sz="1200" dirty="0"/>
                        <a:t>Steve Blackburn</a:t>
                      </a:r>
                    </a:p>
                  </a:txBody>
                  <a:tcPr/>
                </a:tc>
                <a:tc>
                  <a:txBody>
                    <a:bodyPr/>
                    <a:lstStyle/>
                    <a:p>
                      <a:r>
                        <a:rPr lang="en-GB" sz="1200" dirty="0"/>
                        <a:t>Steve Blackburn</a:t>
                      </a:r>
                    </a:p>
                  </a:txBody>
                  <a:tcPr/>
                </a:tc>
                <a:extLst>
                  <a:ext uri="{0D108BD9-81ED-4DB2-BD59-A6C34878D82A}">
                    <a16:rowId xmlns:a16="http://schemas.microsoft.com/office/drawing/2014/main" val="864585186"/>
                  </a:ext>
                </a:extLst>
              </a:tr>
              <a:tr h="271521">
                <a:tc>
                  <a:txBody>
                    <a:bodyPr/>
                    <a:lstStyle/>
                    <a:p>
                      <a:r>
                        <a:rPr lang="en-GB" sz="1200" dirty="0"/>
                        <a:t>Army Single Service Representative</a:t>
                      </a:r>
                    </a:p>
                  </a:txBody>
                  <a:tcPr/>
                </a:tc>
                <a:tc>
                  <a:txBody>
                    <a:bodyPr/>
                    <a:lstStyle/>
                    <a:p>
                      <a:r>
                        <a:rPr lang="en-GB" sz="1200" dirty="0" err="1"/>
                        <a:t>Sarvjit</a:t>
                      </a:r>
                      <a:r>
                        <a:rPr lang="en-GB" sz="1200" dirty="0"/>
                        <a:t> Singh MBE</a:t>
                      </a:r>
                    </a:p>
                  </a:txBody>
                  <a:tcPr/>
                </a:tc>
                <a:tc>
                  <a:txBody>
                    <a:bodyPr/>
                    <a:lstStyle/>
                    <a:p>
                      <a:r>
                        <a:rPr lang="en-GB" sz="1200" dirty="0"/>
                        <a:t>Alex Rennie</a:t>
                      </a:r>
                    </a:p>
                  </a:txBody>
                  <a:tcPr/>
                </a:tc>
                <a:extLst>
                  <a:ext uri="{0D108BD9-81ED-4DB2-BD59-A6C34878D82A}">
                    <a16:rowId xmlns:a16="http://schemas.microsoft.com/office/drawing/2014/main" val="507253172"/>
                  </a:ext>
                </a:extLst>
              </a:tr>
              <a:tr h="271521">
                <a:tc>
                  <a:txBody>
                    <a:bodyPr/>
                    <a:lstStyle/>
                    <a:p>
                      <a:r>
                        <a:rPr lang="en-GB" sz="1200" dirty="0"/>
                        <a:t>Royal Air Force Single Service Representative</a:t>
                      </a:r>
                    </a:p>
                  </a:txBody>
                  <a:tcPr/>
                </a:tc>
                <a:tc>
                  <a:txBody>
                    <a:bodyPr/>
                    <a:lstStyle/>
                    <a:p>
                      <a:r>
                        <a:rPr lang="en-GB" sz="1200" dirty="0"/>
                        <a:t>Ali Russell - Brookes</a:t>
                      </a:r>
                    </a:p>
                  </a:txBody>
                  <a:tcPr/>
                </a:tc>
                <a:tc>
                  <a:txBody>
                    <a:bodyPr/>
                    <a:lstStyle/>
                    <a:p>
                      <a:r>
                        <a:rPr lang="en-GB" sz="1200" dirty="0"/>
                        <a:t>Ali Russell - Brookes</a:t>
                      </a:r>
                    </a:p>
                  </a:txBody>
                  <a:tcPr/>
                </a:tc>
                <a:extLst>
                  <a:ext uri="{0D108BD9-81ED-4DB2-BD59-A6C34878D82A}">
                    <a16:rowId xmlns:a16="http://schemas.microsoft.com/office/drawing/2014/main" val="1352012203"/>
                  </a:ext>
                </a:extLst>
              </a:tr>
              <a:tr h="271521">
                <a:tc>
                  <a:txBody>
                    <a:bodyPr/>
                    <a:lstStyle/>
                    <a:p>
                      <a:r>
                        <a:rPr lang="en-GB" sz="1200" dirty="0"/>
                        <a:t>Civilian Member Single Service Representative</a:t>
                      </a:r>
                    </a:p>
                  </a:txBody>
                  <a:tcPr/>
                </a:tc>
                <a:tc>
                  <a:txBody>
                    <a:bodyPr/>
                    <a:lstStyle/>
                    <a:p>
                      <a:r>
                        <a:rPr lang="en-GB" sz="1200" dirty="0"/>
                        <a:t>Dave Young</a:t>
                      </a:r>
                    </a:p>
                  </a:txBody>
                  <a:tcPr/>
                </a:tc>
                <a:tc>
                  <a:txBody>
                    <a:bodyPr/>
                    <a:lstStyle/>
                    <a:p>
                      <a:r>
                        <a:rPr lang="en-GB" sz="1200" dirty="0"/>
                        <a:t>Dave Young</a:t>
                      </a:r>
                    </a:p>
                  </a:txBody>
                  <a:tcPr/>
                </a:tc>
                <a:extLst>
                  <a:ext uri="{0D108BD9-81ED-4DB2-BD59-A6C34878D82A}">
                    <a16:rowId xmlns:a16="http://schemas.microsoft.com/office/drawing/2014/main" val="2473642573"/>
                  </a:ext>
                </a:extLst>
              </a:tr>
            </a:tbl>
          </a:graphicData>
        </a:graphic>
      </p:graphicFrame>
      <p:sp>
        <p:nvSpPr>
          <p:cNvPr id="6" name="TextBox 5">
            <a:extLst>
              <a:ext uri="{FF2B5EF4-FFF2-40B4-BE49-F238E27FC236}">
                <a16:creationId xmlns:a16="http://schemas.microsoft.com/office/drawing/2014/main" id="{B8F0D2D2-27A8-6FDB-14DB-06CC7F65C90B}"/>
              </a:ext>
            </a:extLst>
          </p:cNvPr>
          <p:cNvSpPr txBox="1"/>
          <p:nvPr/>
        </p:nvSpPr>
        <p:spPr>
          <a:xfrm>
            <a:off x="189781" y="5911754"/>
            <a:ext cx="729794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If any UKAF ACO member would like to volunteer for any of the roles please make the secretary aware by email –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alexrennie1@hotmail.co.uk</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before Friday 8</a:t>
            </a:r>
            <a:r>
              <a:rPr kumimoji="0" lang="en-GB" sz="12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March.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Note – All Positions will be voted at the AGM, You can apply for any position if you are interested even if there is name allocated. Any name proposed will go to the vote.</a:t>
            </a:r>
          </a:p>
        </p:txBody>
      </p:sp>
    </p:spTree>
    <p:extLst>
      <p:ext uri="{BB962C8B-B14F-4D97-AF65-F5344CB8AC3E}">
        <p14:creationId xmlns:p14="http://schemas.microsoft.com/office/powerpoint/2010/main" val="141934867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2831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Proposals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06019" y="51454"/>
            <a:ext cx="9296773" cy="100642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Proposals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GB" dirty="0">
                <a:solidFill>
                  <a:prstClr val="black"/>
                </a:solidFill>
                <a:latin typeface="Calibri" panose="020F0502020204030204"/>
              </a:rPr>
              <a:t>1. Proposed that John Golding is awarded life membership status for his contribution to forces cricket over the years.</a:t>
            </a:r>
          </a:p>
          <a:p>
            <a:pPr marR="0" lvl="0" algn="l" defTabSz="914400" rtl="0" eaLnBrk="1" fontAlgn="auto" latinLnBrk="0" hangingPunct="1">
              <a:lnSpc>
                <a:spcPct val="100000"/>
              </a:lnSpc>
              <a:spcBef>
                <a:spcPts val="0"/>
              </a:spcBef>
              <a:spcAft>
                <a:spcPts val="0"/>
              </a:spcAft>
              <a:buClrTx/>
              <a:buSzTx/>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Proposed By: Dale </a:t>
            </a:r>
            <a:r>
              <a:rPr kumimoji="0" lang="en-GB" b="0" i="0" u="none" strike="noStrike" kern="1200" cap="none" spc="0" normalizeH="0" baseline="0" noProof="0" dirty="0" err="1">
                <a:ln>
                  <a:noFill/>
                </a:ln>
                <a:solidFill>
                  <a:prstClr val="black"/>
                </a:solidFill>
                <a:effectLst/>
                <a:uLnTx/>
                <a:uFillTx/>
                <a:latin typeface="Calibri" panose="020F0502020204030204"/>
                <a:ea typeface="+mn-ea"/>
                <a:cs typeface="+mn-cs"/>
              </a:rPr>
              <a:t>Corstophine</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GB" dirty="0">
                <a:solidFill>
                  <a:prstClr val="black"/>
                </a:solidFill>
                <a:latin typeface="Calibri" panose="020F0502020204030204"/>
              </a:rPr>
              <a:t>Seconded By: Christian Nicholson</a:t>
            </a:r>
          </a:p>
          <a:p>
            <a:pPr marR="0" lvl="0" algn="l" defTabSz="914400" rtl="0" eaLnBrk="1" fontAlgn="auto" latinLnBrk="0" hangingPunct="1">
              <a:lnSpc>
                <a:spcPct val="100000"/>
              </a:lnSpc>
              <a:spcBef>
                <a:spcPts val="0"/>
              </a:spcBef>
              <a:spcAft>
                <a:spcPts val="0"/>
              </a:spcAft>
              <a:buClrTx/>
              <a:buSzTx/>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Vote: Carried</a:t>
            </a:r>
          </a:p>
          <a:p>
            <a:pPr marR="0" lvl="0" algn="l"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2. Proposed that Michael Cornwell is awarded life membership status for his contribution to forces cricket over the years.</a:t>
            </a:r>
          </a:p>
          <a:p>
            <a:pPr marR="0" lvl="0" algn="l" defTabSz="914400" rtl="0" eaLnBrk="1" fontAlgn="auto" latinLnBrk="0" hangingPunct="1">
              <a:lnSpc>
                <a:spcPct val="100000"/>
              </a:lnSpc>
              <a:spcBef>
                <a:spcPts val="0"/>
              </a:spcBef>
              <a:spcAft>
                <a:spcPts val="0"/>
              </a:spcAft>
              <a:buClrTx/>
              <a:buSzTx/>
              <a:tabLst/>
              <a:defRPr/>
            </a:pPr>
            <a:r>
              <a:rPr kumimoji="0" lang="en-GB" b="0" i="0" u="none" strike="noStrike" kern="1200" cap="none" spc="0" normalizeH="0" baseline="0" dirty="0">
                <a:ln>
                  <a:noFill/>
                </a:ln>
                <a:solidFill>
                  <a:prstClr val="black"/>
                </a:solidFill>
                <a:effectLst/>
                <a:uLnTx/>
                <a:uFillTx/>
                <a:latin typeface="Calibri" panose="020F0502020204030204"/>
                <a:ea typeface="+mn-ea"/>
                <a:cs typeface="+mn-cs"/>
              </a:rPr>
              <a:t>Proposed </a:t>
            </a:r>
            <a:r>
              <a:rPr lang="en-GB" dirty="0">
                <a:solidFill>
                  <a:prstClr val="black"/>
                </a:solidFill>
                <a:latin typeface="Calibri" panose="020F0502020204030204"/>
              </a:rPr>
              <a:t>By: Martin Seward</a:t>
            </a:r>
          </a:p>
          <a:p>
            <a:pPr marR="0" lvl="0" algn="l" defTabSz="914400" rtl="0" eaLnBrk="1" fontAlgn="auto" latinLnBrk="0" hangingPunct="1">
              <a:lnSpc>
                <a:spcPct val="100000"/>
              </a:lnSpc>
              <a:spcBef>
                <a:spcPts val="0"/>
              </a:spcBef>
              <a:spcAft>
                <a:spcPts val="0"/>
              </a:spcAft>
              <a:buClrTx/>
              <a:buSzTx/>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Seconded By: Linda Judd</a:t>
            </a:r>
          </a:p>
          <a:p>
            <a:pPr marR="0" lvl="0" algn="l" defTabSz="914400" rtl="0" eaLnBrk="1" fontAlgn="auto" latinLnBrk="0" hangingPunct="1">
              <a:lnSpc>
                <a:spcPct val="100000"/>
              </a:lnSpc>
              <a:spcBef>
                <a:spcPts val="0"/>
              </a:spcBef>
              <a:spcAft>
                <a:spcPts val="0"/>
              </a:spcAft>
              <a:buClrTx/>
              <a:buSzTx/>
              <a:tabLst/>
              <a:defRPr/>
            </a:pPr>
            <a:r>
              <a:rPr lang="en-GB" dirty="0">
                <a:solidFill>
                  <a:prstClr val="black"/>
                </a:solidFill>
                <a:latin typeface="Calibri" panose="020F0502020204030204"/>
              </a:rPr>
              <a:t>Vote: Carried</a:t>
            </a:r>
          </a:p>
          <a:p>
            <a:pPr marR="0" lvl="0" algn="l" defTabSz="914400" rtl="0" eaLnBrk="1" fontAlgn="auto" latinLnBrk="0" hangingPunct="1">
              <a:lnSpc>
                <a:spcPct val="100000"/>
              </a:lnSpc>
              <a:spcBef>
                <a:spcPts val="0"/>
              </a:spcBef>
              <a:spcAft>
                <a:spcPts val="0"/>
              </a:spcAft>
              <a:buClrTx/>
              <a:buSzTx/>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GB" strike="sngStrike" dirty="0">
                <a:solidFill>
                  <a:prstClr val="black"/>
                </a:solidFill>
                <a:latin typeface="Calibri" panose="020F0502020204030204"/>
              </a:rPr>
              <a:t>3. Proposed that all Military cricket matches implement ECB Regulations across the board.</a:t>
            </a:r>
          </a:p>
          <a:p>
            <a:pPr marR="0" lvl="0" algn="l" defTabSz="914400" rtl="0" eaLnBrk="1" fontAlgn="auto" latinLnBrk="0" hangingPunct="1">
              <a:lnSpc>
                <a:spcPct val="100000"/>
              </a:lnSpc>
              <a:spcBef>
                <a:spcPts val="0"/>
              </a:spcBef>
              <a:spcAft>
                <a:spcPts val="0"/>
              </a:spcAft>
              <a:buClrTx/>
              <a:buSzTx/>
              <a:tabLst/>
              <a:defRPr/>
            </a:pPr>
            <a:r>
              <a:rPr lang="en-GB" strike="sngStrike" dirty="0">
                <a:solidFill>
                  <a:prstClr val="black"/>
                </a:solidFill>
                <a:latin typeface="Calibri" panose="020F0502020204030204"/>
              </a:rPr>
              <a:t>Proposed By: Ben Hood</a:t>
            </a:r>
          </a:p>
          <a:p>
            <a:pPr marR="0" lvl="0" algn="l" defTabSz="914400" rtl="0" eaLnBrk="1" fontAlgn="auto" latinLnBrk="0" hangingPunct="1">
              <a:lnSpc>
                <a:spcPct val="100000"/>
              </a:lnSpc>
              <a:spcBef>
                <a:spcPts val="0"/>
              </a:spcBef>
              <a:spcAft>
                <a:spcPts val="0"/>
              </a:spcAft>
              <a:buClrTx/>
              <a:buSzTx/>
              <a:tabLst/>
              <a:defRPr/>
            </a:pPr>
            <a:r>
              <a:rPr lang="en-GB" strike="sngStrike" dirty="0">
                <a:solidFill>
                  <a:prstClr val="black"/>
                </a:solidFill>
                <a:latin typeface="Calibri" panose="020F0502020204030204"/>
              </a:rPr>
              <a:t>Seconded By: </a:t>
            </a:r>
          </a:p>
          <a:p>
            <a:pPr marR="0" lvl="0" algn="l" defTabSz="914400" rtl="0" eaLnBrk="1" fontAlgn="auto" latinLnBrk="0" hangingPunct="1">
              <a:lnSpc>
                <a:spcPct val="100000"/>
              </a:lnSpc>
              <a:spcBef>
                <a:spcPts val="0"/>
              </a:spcBef>
              <a:spcAft>
                <a:spcPts val="0"/>
              </a:spcAft>
              <a:buClrTx/>
              <a:buSzTx/>
              <a:tabLst/>
              <a:defRPr/>
            </a:pPr>
            <a:r>
              <a:rPr lang="en-GB" strike="sngStrike" dirty="0">
                <a:solidFill>
                  <a:prstClr val="black"/>
                </a:solidFill>
                <a:latin typeface="Calibri" panose="020F0502020204030204"/>
              </a:rPr>
              <a:t>Vote:</a:t>
            </a:r>
          </a:p>
          <a:p>
            <a:pPr marR="0" lvl="0" algn="l"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GB" dirty="0">
                <a:solidFill>
                  <a:prstClr val="black"/>
                </a:solidFill>
                <a:latin typeface="Calibri" panose="020F0502020204030204"/>
              </a:rPr>
              <a:t>4. Proposed that UKAF ACO purchase a scorers award to cost no more than £250 and to be named and awarded at the 2025 AGM.</a:t>
            </a:r>
          </a:p>
          <a:p>
            <a:pPr marR="0" lvl="0" algn="l" defTabSz="914400" rtl="0" eaLnBrk="1" fontAlgn="auto" latinLnBrk="0" hangingPunct="1">
              <a:lnSpc>
                <a:spcPct val="100000"/>
              </a:lnSpc>
              <a:spcBef>
                <a:spcPts val="0"/>
              </a:spcBef>
              <a:spcAft>
                <a:spcPts val="0"/>
              </a:spcAft>
              <a:buClrTx/>
              <a:buSzTx/>
              <a:tabLst/>
              <a:defRPr/>
            </a:pPr>
            <a:r>
              <a:rPr lang="en-GB" dirty="0">
                <a:solidFill>
                  <a:prstClr val="black"/>
                </a:solidFill>
                <a:latin typeface="Calibri" panose="020F0502020204030204"/>
              </a:rPr>
              <a:t>Proposed By: Richard Isaacs</a:t>
            </a:r>
          </a:p>
          <a:p>
            <a:pPr marR="0" lvl="0" algn="l" defTabSz="914400" rtl="0" eaLnBrk="1" fontAlgn="auto" latinLnBrk="0" hangingPunct="1">
              <a:lnSpc>
                <a:spcPct val="100000"/>
              </a:lnSpc>
              <a:spcBef>
                <a:spcPts val="0"/>
              </a:spcBef>
              <a:spcAft>
                <a:spcPts val="0"/>
              </a:spcAft>
              <a:buClrTx/>
              <a:buSzTx/>
              <a:tabLst/>
              <a:defRPr/>
            </a:pPr>
            <a:r>
              <a:rPr lang="en-GB" dirty="0">
                <a:solidFill>
                  <a:prstClr val="black"/>
                </a:solidFill>
                <a:latin typeface="Calibri" panose="020F0502020204030204"/>
              </a:rPr>
              <a:t>Seconded By: Ami </a:t>
            </a:r>
            <a:r>
              <a:rPr lang="en-GB" dirty="0" err="1">
                <a:solidFill>
                  <a:prstClr val="black"/>
                </a:solidFill>
                <a:latin typeface="Calibri" panose="020F0502020204030204"/>
              </a:rPr>
              <a:t>Newbourne</a:t>
            </a:r>
            <a:endParaRPr lang="en-GB"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GB" dirty="0">
                <a:solidFill>
                  <a:prstClr val="black"/>
                </a:solidFill>
                <a:latin typeface="Calibri" panose="020F0502020204030204"/>
              </a:rPr>
              <a:t>Vote: Carried – But to be discussed further</a:t>
            </a:r>
          </a:p>
          <a:p>
            <a:pPr marR="0" lvl="0" algn="l"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13270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707418" y="2222753"/>
            <a:ext cx="248458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8517"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707418" y="3705081"/>
            <a:ext cx="2484581" cy="2831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Any Other Business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0" y="-3960"/>
            <a:ext cx="9605817" cy="9664184"/>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solidFill>
                  <a:prstClr val="black"/>
                </a:solidFill>
                <a:latin typeface="Calibri" panose="020F0502020204030204"/>
              </a:rPr>
              <a:t>Matters Arising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from 2024 AGM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New UKAF ACO Constitution will be drafted once the ECB ACO Constitution is published. The secretary will form a </a:t>
            </a:r>
            <a:r>
              <a:rPr lang="en-GB" sz="1600" dirty="0">
                <a:solidFill>
                  <a:prstClr val="black"/>
                </a:solidFill>
                <a:latin typeface="Calibri" panose="020F0502020204030204"/>
              </a:rPr>
              <a:t>committee to draft the new constitution.</a:t>
            </a:r>
          </a:p>
          <a:p>
            <a:pPr marR="0" lvl="0" algn="l" defTabSz="914400" rtl="0" eaLnBrk="1" fontAlgn="auto" latinLnBrk="0" hangingPunct="1">
              <a:lnSpc>
                <a:spcPct val="100000"/>
              </a:lnSpc>
              <a:spcBef>
                <a:spcPts val="0"/>
              </a:spcBef>
              <a:spcAft>
                <a:spcPts val="0"/>
              </a:spcAft>
              <a:buClrTx/>
              <a:buSzTx/>
              <a:tabLst/>
              <a:defRPr/>
            </a:pPr>
            <a:endParaRPr lang="en-GB" sz="16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 request from the membership s</a:t>
            </a:r>
            <a:r>
              <a:rPr lang="en-GB" sz="1600" dirty="0" err="1">
                <a:solidFill>
                  <a:prstClr val="black"/>
                </a:solidFill>
                <a:latin typeface="Calibri" panose="020F0502020204030204"/>
              </a:rPr>
              <a:t>ecretary</a:t>
            </a:r>
            <a:r>
              <a:rPr lang="en-GB" sz="1600" dirty="0">
                <a:solidFill>
                  <a:prstClr val="black"/>
                </a:solidFill>
                <a:latin typeface="Calibri" panose="020F0502020204030204"/>
              </a:rPr>
              <a:t> that MOD Net email addresses are not used as a primary email address when submitting membership details.</a:t>
            </a:r>
          </a:p>
          <a:p>
            <a:pPr marR="0" lvl="0" algn="l" defTabSz="914400" rtl="0" eaLnBrk="1" fontAlgn="auto" latinLnBrk="0" hangingPunct="1">
              <a:lnSpc>
                <a:spcPct val="100000"/>
              </a:lnSpc>
              <a:spcBef>
                <a:spcPts val="0"/>
              </a:spcBef>
              <a:spcAft>
                <a:spcPts val="0"/>
              </a:spcAft>
              <a:buClrTx/>
              <a:buSzTx/>
              <a:tabLst/>
              <a:defRPr/>
            </a:pPr>
            <a:endParaRPr lang="en-GB" sz="16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Post AGM there will be a re</a:t>
            </a:r>
            <a:r>
              <a:rPr lang="en-GB" sz="1600" dirty="0">
                <a:solidFill>
                  <a:prstClr val="black"/>
                </a:solidFill>
                <a:latin typeface="Calibri" panose="020F0502020204030204"/>
              </a:rPr>
              <a:t>view of match fees and travel expenses. The Chairman will distribute details post UKAFCA ECM in April.</a:t>
            </a:r>
          </a:p>
          <a:p>
            <a:pPr marR="0" lvl="0" algn="l" defTabSz="914400" rtl="0" eaLnBrk="1" fontAlgn="auto" latinLnBrk="0" hangingPunct="1">
              <a:lnSpc>
                <a:spcPct val="100000"/>
              </a:lnSpc>
              <a:spcBef>
                <a:spcPts val="0"/>
              </a:spcBef>
              <a:spcAft>
                <a:spcPts val="0"/>
              </a:spcAft>
              <a:buClrTx/>
              <a:buSzTx/>
              <a:tabLst/>
              <a:defRPr/>
            </a:pPr>
            <a:endParaRPr lang="en-GB" sz="16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Improved access to </a:t>
            </a:r>
            <a:r>
              <a:rPr lang="en-GB" sz="1600" dirty="0">
                <a:solidFill>
                  <a:prstClr val="black"/>
                </a:solidFill>
                <a:latin typeface="Calibri" panose="020F0502020204030204"/>
              </a:rPr>
              <a:t>media platforms – we can make better use of platforms, media officer to connect with Frank Greenwood to look at posting on Single Service media platforms.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prstClr val="black"/>
                </a:solidFill>
                <a:latin typeface="Calibri" panose="020F0502020204030204"/>
              </a:rPr>
              <a:t>Do the RAF and RN not have cricket websites which could be referenced along side the Army site? Single Service Reps (RAF &amp; Navy to respond)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prstClr val="black"/>
                </a:solidFill>
                <a:latin typeface="Calibri" panose="020F0502020204030204"/>
              </a:rPr>
              <a:t>Do all members, serving, veteran and civilian, get a subsidised initial kit issue? Yes – Reach out to Clothing Member.</a:t>
            </a:r>
          </a:p>
          <a:p>
            <a:pPr marR="0" lvl="0" algn="l" defTabSz="914400" rtl="0" eaLnBrk="1" fontAlgn="auto" latinLnBrk="0" hangingPunct="1">
              <a:lnSpc>
                <a:spcPct val="100000"/>
              </a:lnSpc>
              <a:spcBef>
                <a:spcPts val="0"/>
              </a:spcBef>
              <a:spcAft>
                <a:spcPts val="0"/>
              </a:spcAft>
              <a:buClrTx/>
              <a:buSzTx/>
              <a:tabLst/>
              <a:defRPr/>
            </a:pPr>
            <a:endParaRPr lang="en-GB" sz="16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UKAF AF</a:t>
            </a:r>
            <a:r>
              <a:rPr lang="en-GB" sz="1600" dirty="0">
                <a:solidFill>
                  <a:prstClr val="black"/>
                </a:solidFill>
                <a:latin typeface="Calibri" panose="020F0502020204030204"/>
              </a:rPr>
              <a:t>CO Awards: We currently have 2 awards:</a:t>
            </a:r>
          </a:p>
          <a:p>
            <a:pPr marL="742950" lvl="1"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The Ned Kelly Award – For newly qualified and developing umpires.</a:t>
            </a:r>
          </a:p>
          <a:p>
            <a:pPr marL="742950" lvl="1" indent="-285750">
              <a:buFont typeface="Arial" panose="020B0604020202020204" pitchFamily="34" charset="0"/>
              <a:buChar char="•"/>
              <a:defRPr/>
            </a:pPr>
            <a:r>
              <a:rPr lang="en-GB" sz="1600" dirty="0">
                <a:solidFill>
                  <a:prstClr val="black"/>
                </a:solidFill>
                <a:latin typeface="Calibri" panose="020F0502020204030204"/>
              </a:rPr>
              <a:t>The Mal Miller Award – For services to UKAF ACO</a:t>
            </a:r>
          </a:p>
          <a:p>
            <a:pPr lvl="1">
              <a:defRPr/>
            </a:pPr>
            <a:r>
              <a:rPr lang="en-GB" sz="1600" dirty="0">
                <a:solidFill>
                  <a:prstClr val="black"/>
                </a:solidFill>
                <a:latin typeface="Calibri" panose="020F0502020204030204"/>
              </a:rPr>
              <a:t>From this year these awards will be presented at the UKAFCA Lords Dinner at the end of the season.</a:t>
            </a:r>
          </a:p>
          <a:p>
            <a:pPr marL="285750" indent="-285750">
              <a:buFont typeface="Arial" panose="020B0604020202020204" pitchFamily="34" charset="0"/>
              <a:buChar char="•"/>
              <a:defRPr/>
            </a:pPr>
            <a:endParaRPr kumimoji="0" lang="en-GB"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28758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Any Other Business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215660" y="-29936"/>
            <a:ext cx="9187132" cy="60016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Any Other Business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i="0" strike="noStrike" kern="1200" cap="none" spc="0" normalizeH="0" baseline="0" noProof="0" dirty="0">
                <a:ln>
                  <a:noFill/>
                </a:ln>
                <a:solidFill>
                  <a:prstClr val="black"/>
                </a:solidFill>
                <a:effectLst/>
                <a:uLnTx/>
                <a:uFillTx/>
                <a:latin typeface="Calibri" panose="020F0502020204030204"/>
                <a:ea typeface="+mn-ea"/>
                <a:cs typeface="+mn-cs"/>
              </a:rPr>
              <a:t>Meeting Closed At: 1603</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i="0" strike="noStrike" kern="1200" cap="none" spc="0" normalizeH="0" baseline="0" noProof="0" dirty="0">
                <a:ln>
                  <a:noFill/>
                </a:ln>
                <a:solidFill>
                  <a:prstClr val="black"/>
                </a:solidFill>
                <a:effectLst/>
                <a:uLnTx/>
                <a:uFillTx/>
                <a:latin typeface="Calibri" panose="020F0502020204030204"/>
                <a:ea typeface="+mn-ea"/>
                <a:cs typeface="+mn-cs"/>
              </a:rPr>
              <a:t>Members Present: 37</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i="0" strike="noStrike" kern="1200" cap="none" spc="0" normalizeH="0" baseline="0" noProof="0" dirty="0">
                <a:ln>
                  <a:noFill/>
                </a:ln>
                <a:solidFill>
                  <a:prstClr val="black"/>
                </a:solidFill>
                <a:effectLst/>
                <a:uLnTx/>
                <a:uFillTx/>
                <a:latin typeface="Calibri" panose="020F0502020204030204"/>
                <a:ea typeface="+mn-ea"/>
                <a:cs typeface="+mn-cs"/>
              </a:rPr>
              <a:t>Signed by Secretary: Alex Rennie (Electronically)</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i="0" strike="noStrike" kern="1200" cap="none" spc="0" normalizeH="0" baseline="0" noProof="0" dirty="0">
                <a:ln>
                  <a:noFill/>
                </a:ln>
                <a:solidFill>
                  <a:prstClr val="black"/>
                </a:solidFill>
                <a:effectLst/>
                <a:uLnTx/>
                <a:uFillTx/>
                <a:latin typeface="Calibri" panose="020F0502020204030204"/>
                <a:ea typeface="+mn-ea"/>
                <a:cs typeface="+mn-cs"/>
              </a:rPr>
              <a:t>Signed by Chairman: Ben Hood (Electronically)</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i="0" strike="noStrike" kern="1200" cap="none" spc="0" normalizeH="0" baseline="0" noProof="0" dirty="0">
                <a:ln>
                  <a:noFill/>
                </a:ln>
                <a:solidFill>
                  <a:prstClr val="black"/>
                </a:solidFill>
                <a:effectLst/>
                <a:uLnTx/>
                <a:uFillTx/>
                <a:latin typeface="Calibri" panose="020F0502020204030204"/>
                <a:ea typeface="+mn-ea"/>
                <a:cs typeface="+mn-cs"/>
              </a:rPr>
              <a:t>Friday 22</a:t>
            </a:r>
            <a:r>
              <a:rPr kumimoji="0" lang="en-GB" i="0"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GB" i="0" strike="noStrike" kern="1200" cap="none" spc="0" normalizeH="0" baseline="0" noProof="0" dirty="0">
                <a:ln>
                  <a:noFill/>
                </a:ln>
                <a:solidFill>
                  <a:prstClr val="black"/>
                </a:solidFill>
                <a:effectLst/>
                <a:uLnTx/>
                <a:uFillTx/>
                <a:latin typeface="Calibri" panose="020F0502020204030204"/>
                <a:ea typeface="+mn-ea"/>
                <a:cs typeface="+mn-cs"/>
              </a:rPr>
              <a:t> March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5904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2831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Calibri" panose="020F0502020204030204"/>
              </a:rPr>
              <a:t>Agenda</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745016" y="108087"/>
            <a:ext cx="5924550" cy="94179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UKAF ACO AGM AGENDA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17145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Welcome</a:t>
            </a:r>
          </a:p>
          <a:p>
            <a:pPr marL="17145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Matters arising</a:t>
            </a:r>
          </a:p>
          <a:p>
            <a:pPr marL="17145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Committee Updates – Max 4 mins</a:t>
            </a:r>
          </a:p>
          <a:p>
            <a:pPr marL="2171700" lvl="4" indent="-342900">
              <a:buFont typeface="+mj-lt"/>
              <a:buAutoNum type="arabicPeriod"/>
              <a:defRPr/>
            </a:pPr>
            <a:r>
              <a:rPr lang="en-GB" b="1" dirty="0">
                <a:solidFill>
                  <a:prstClr val="black"/>
                </a:solidFill>
                <a:latin typeface="Calibri" panose="020F0502020204030204"/>
              </a:rPr>
              <a:t>Secretary</a:t>
            </a:r>
          </a:p>
          <a:p>
            <a:pPr marL="2171700" lvl="4" indent="-342900">
              <a:buFont typeface="+mj-lt"/>
              <a:buAutoNum type="arabicPeriod"/>
              <a:defRPr/>
            </a:pPr>
            <a:r>
              <a:rPr kumimoji="0" lang="en-GB" b="1" i="0" u="none" strike="noStrike" kern="1200" cap="none" spc="0" normalizeH="0" baseline="0" noProof="0" dirty="0">
                <a:ln>
                  <a:noFill/>
                </a:ln>
                <a:solidFill>
                  <a:prstClr val="black"/>
                </a:solidFill>
                <a:effectLst/>
                <a:uLnTx/>
                <a:uFillTx/>
                <a:latin typeface="Calibri" panose="020F0502020204030204"/>
                <a:ea typeface="+mn-ea"/>
                <a:cs typeface="+mn-cs"/>
              </a:rPr>
              <a:t>Membership Secretary</a:t>
            </a:r>
          </a:p>
          <a:p>
            <a:pPr marL="2171700" lvl="4" indent="-342900">
              <a:buFont typeface="+mj-lt"/>
              <a:buAutoNum type="arabicPeriod"/>
              <a:defRPr/>
            </a:pPr>
            <a:r>
              <a:rPr kumimoji="0" lang="en-GB" b="1" i="0" u="none" strike="noStrike" kern="1200" cap="none" spc="0" normalizeH="0" baseline="0" noProof="0" dirty="0">
                <a:ln>
                  <a:noFill/>
                </a:ln>
                <a:solidFill>
                  <a:prstClr val="black"/>
                </a:solidFill>
                <a:effectLst/>
                <a:uLnTx/>
                <a:uFillTx/>
                <a:latin typeface="Calibri" panose="020F0502020204030204"/>
                <a:ea typeface="+mn-ea"/>
                <a:cs typeface="+mn-cs"/>
              </a:rPr>
              <a:t>Treasurer</a:t>
            </a:r>
          </a:p>
          <a:p>
            <a:pPr marL="2171700" lvl="4" indent="-342900">
              <a:buFont typeface="+mj-lt"/>
              <a:buAutoNum type="arabicPeriod"/>
              <a:defRPr/>
            </a:pPr>
            <a:r>
              <a:rPr lang="en-GB" b="1" dirty="0">
                <a:solidFill>
                  <a:prstClr val="black"/>
                </a:solidFill>
                <a:latin typeface="Calibri" panose="020F0502020204030204"/>
              </a:rPr>
              <a:t>Education &amp; Training</a:t>
            </a:r>
          </a:p>
          <a:p>
            <a:pPr marL="2171700" lvl="4" indent="-342900">
              <a:buFont typeface="+mj-lt"/>
              <a:buAutoNum type="arabicPeriod"/>
              <a:defRPr/>
            </a:pPr>
            <a:r>
              <a:rPr kumimoji="0" lang="en-GB" b="1" i="0" u="none" strike="noStrike" kern="1200" cap="none" spc="0" normalizeH="0" baseline="0" noProof="0" dirty="0">
                <a:ln>
                  <a:noFill/>
                </a:ln>
                <a:solidFill>
                  <a:prstClr val="black"/>
                </a:solidFill>
                <a:effectLst/>
                <a:uLnTx/>
                <a:uFillTx/>
                <a:latin typeface="Calibri" panose="020F0502020204030204"/>
                <a:ea typeface="+mn-ea"/>
                <a:cs typeface="+mn-cs"/>
              </a:rPr>
              <a:t>Development</a:t>
            </a:r>
          </a:p>
          <a:p>
            <a:pPr marL="2171700" lvl="4" indent="-342900">
              <a:buFont typeface="+mj-lt"/>
              <a:buAutoNum type="arabicPeriod"/>
              <a:defRPr/>
            </a:pPr>
            <a:r>
              <a:rPr kumimoji="0" lang="en-GB" b="1" i="0" u="none" strike="noStrike" kern="1200" cap="none" spc="0" normalizeH="0" baseline="0" noProof="0" dirty="0">
                <a:ln>
                  <a:noFill/>
                </a:ln>
                <a:solidFill>
                  <a:prstClr val="black"/>
                </a:solidFill>
                <a:effectLst/>
                <a:uLnTx/>
                <a:uFillTx/>
                <a:latin typeface="Calibri" panose="020F0502020204030204"/>
                <a:ea typeface="+mn-ea"/>
                <a:cs typeface="+mn-cs"/>
              </a:rPr>
              <a:t>Umpires Appointments</a:t>
            </a:r>
          </a:p>
          <a:p>
            <a:pPr marL="2171700" lvl="4" indent="-342900">
              <a:buFont typeface="+mj-lt"/>
              <a:buAutoNum type="arabicPeriod"/>
              <a:defRPr/>
            </a:pPr>
            <a:r>
              <a:rPr kumimoji="0" lang="en-GB" b="1" i="0" u="none" strike="noStrike" kern="1200" cap="none" spc="0" normalizeH="0" baseline="0" noProof="0" dirty="0">
                <a:ln>
                  <a:noFill/>
                </a:ln>
                <a:solidFill>
                  <a:prstClr val="black"/>
                </a:solidFill>
                <a:effectLst/>
                <a:uLnTx/>
                <a:uFillTx/>
                <a:latin typeface="Calibri" panose="020F0502020204030204"/>
                <a:ea typeface="+mn-ea"/>
                <a:cs typeface="+mn-cs"/>
              </a:rPr>
              <a:t>Scorers Officer</a:t>
            </a:r>
          </a:p>
          <a:p>
            <a:pPr marL="2171700" lvl="4" indent="-342900">
              <a:buFont typeface="+mj-lt"/>
              <a:buAutoNum type="arabicPeriod"/>
              <a:defRPr/>
            </a:pPr>
            <a:r>
              <a:rPr kumimoji="0" lang="en-GB" b="1" i="0" u="none" strike="noStrike" kern="1200" cap="none" spc="0" normalizeH="0" baseline="0" noProof="0" dirty="0">
                <a:ln>
                  <a:noFill/>
                </a:ln>
                <a:solidFill>
                  <a:prstClr val="black"/>
                </a:solidFill>
                <a:effectLst/>
                <a:uLnTx/>
                <a:uFillTx/>
                <a:latin typeface="Calibri" panose="020F0502020204030204"/>
                <a:ea typeface="+mn-ea"/>
                <a:cs typeface="+mn-cs"/>
              </a:rPr>
              <a:t>Media Officer &amp; Stats</a:t>
            </a:r>
          </a:p>
          <a:p>
            <a:pPr marL="2171700" lvl="4" indent="-342900">
              <a:buFont typeface="+mj-lt"/>
              <a:buAutoNum type="arabicPeriod"/>
              <a:defRPr/>
            </a:pPr>
            <a:r>
              <a:rPr lang="en-GB" b="1" dirty="0">
                <a:solidFill>
                  <a:prstClr val="black"/>
                </a:solidFill>
                <a:latin typeface="Calibri" panose="020F0502020204030204"/>
              </a:rPr>
              <a:t>Clothing Officer</a:t>
            </a:r>
          </a:p>
          <a:p>
            <a:pPr marL="2171700" lvl="4" indent="-342900">
              <a:buFont typeface="+mj-lt"/>
              <a:buAutoNum type="arabicPeriod"/>
              <a:defRPr/>
            </a:pPr>
            <a:r>
              <a:rPr kumimoji="0" lang="en-GB" b="1" i="0" u="none" strike="noStrike" kern="1200" cap="none" spc="0" normalizeH="0" baseline="0" noProof="0" dirty="0">
                <a:ln>
                  <a:noFill/>
                </a:ln>
                <a:solidFill>
                  <a:prstClr val="black"/>
                </a:solidFill>
                <a:effectLst/>
                <a:uLnTx/>
                <a:uFillTx/>
                <a:latin typeface="Calibri" panose="020F0502020204030204"/>
                <a:ea typeface="+mn-ea"/>
                <a:cs typeface="+mn-cs"/>
              </a:rPr>
              <a:t>Safeguarding Officer</a:t>
            </a:r>
          </a:p>
          <a:p>
            <a:pPr marL="2171700" lvl="4" indent="-342900">
              <a:buFont typeface="+mj-lt"/>
              <a:buAutoNum type="arabicPeriod"/>
              <a:defRPr/>
            </a:pPr>
            <a:r>
              <a:rPr lang="en-GB" b="1" dirty="0">
                <a:solidFill>
                  <a:prstClr val="black"/>
                </a:solidFill>
                <a:latin typeface="Calibri" panose="020F0502020204030204"/>
              </a:rPr>
              <a:t>Navy Update</a:t>
            </a:r>
          </a:p>
          <a:p>
            <a:pPr marL="2171700" lvl="4" indent="-342900">
              <a:buFont typeface="+mj-lt"/>
              <a:buAutoNum type="arabicPeriod"/>
              <a:defRPr/>
            </a:pPr>
            <a:r>
              <a:rPr kumimoji="0" lang="en-GB" b="1" i="0" u="none" strike="noStrike" kern="1200" cap="none" spc="0" normalizeH="0" baseline="0" noProof="0" dirty="0">
                <a:ln>
                  <a:noFill/>
                </a:ln>
                <a:solidFill>
                  <a:prstClr val="black"/>
                </a:solidFill>
                <a:effectLst/>
                <a:uLnTx/>
                <a:uFillTx/>
                <a:latin typeface="Calibri" panose="020F0502020204030204"/>
                <a:ea typeface="+mn-ea"/>
                <a:cs typeface="+mn-cs"/>
              </a:rPr>
              <a:t>Army Update</a:t>
            </a:r>
          </a:p>
          <a:p>
            <a:pPr marL="2171700" lvl="4" indent="-342900">
              <a:buFont typeface="+mj-lt"/>
              <a:buAutoNum type="arabicPeriod"/>
              <a:defRPr/>
            </a:pPr>
            <a:r>
              <a:rPr lang="en-GB" b="1" dirty="0">
                <a:solidFill>
                  <a:prstClr val="black"/>
                </a:solidFill>
                <a:latin typeface="Calibri" panose="020F0502020204030204"/>
              </a:rPr>
              <a:t>RAF Update</a:t>
            </a:r>
          </a:p>
          <a:p>
            <a:pPr marL="2171700" lvl="4" indent="-342900">
              <a:buFont typeface="+mj-lt"/>
              <a:buAutoNum type="arabicPeriod"/>
              <a:defRPr/>
            </a:pPr>
            <a:r>
              <a:rPr kumimoji="0" lang="en-GB" b="1" i="0" u="none" strike="noStrike" kern="1200" cap="none" spc="0" normalizeH="0" baseline="0" noProof="0" dirty="0">
                <a:ln>
                  <a:noFill/>
                </a:ln>
                <a:solidFill>
                  <a:prstClr val="black"/>
                </a:solidFill>
                <a:effectLst/>
                <a:uLnTx/>
                <a:uFillTx/>
                <a:latin typeface="Calibri" panose="020F0502020204030204"/>
                <a:ea typeface="+mn-ea"/>
                <a:cs typeface="+mn-cs"/>
              </a:rPr>
              <a:t>Civilian Members Update</a:t>
            </a:r>
          </a:p>
          <a:p>
            <a:pPr marL="17145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New Committee Results</a:t>
            </a:r>
          </a:p>
          <a:p>
            <a:pPr marL="17145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Proposals</a:t>
            </a:r>
          </a:p>
          <a:p>
            <a:pPr marL="17145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Diary Dates</a:t>
            </a:r>
          </a:p>
          <a:p>
            <a:pPr marL="17145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Any Other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98420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707418" y="2222753"/>
            <a:ext cx="248458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8517"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707418" y="3705081"/>
            <a:ext cx="2484581" cy="2831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Any Other Business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0" y="-3960"/>
            <a:ext cx="9605817" cy="7848302"/>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Matters Arising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from 2023 AGM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Will there be any new purchases of UKAF ACO Clothing? – To be updated by new clothing member once elected –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Briefed as part of this years AGM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Award of Single Service and UKAF Colours? – Chairman outgoing and incoming will take this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Pitch reports to be conducted on every military pitch. Forms will be on WTU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IneX</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and the UKAF ACO Website. Sent to Development Officer –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These will continue this year. There is a big push to hold the civilian pitch contractors to account for the state of the military grounds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RN – Burnaby Road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RAF – Vine Lane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Army – Sandhurst, Aldershot Upper and Lower, Chatham, Worthy Down, Larkhill, Tidworth, Stafford, Lyneham, Bovington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FF0000"/>
              </a:solidFill>
              <a:latin typeface="Calibri" panose="020F0502020204030204"/>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From Rick Saunders - I think it worth noting that the pitches at both Larkhill and Tidworth last season were excellent.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78149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Chairman’s Season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118160" y="46944"/>
            <a:ext cx="7479525" cy="6832640"/>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chemeClr val="bg1"/>
                </a:solidFill>
                <a:effectLst/>
                <a:uLnTx/>
                <a:uFillTx/>
                <a:latin typeface="Calibri" panose="020F0502020204030204"/>
                <a:ea typeface="+mn-ea"/>
                <a:cs typeface="+mn-cs"/>
              </a:rPr>
              <a:t>Chairman’s Season Review – WO1 Ben Hood</a:t>
            </a:r>
          </a:p>
          <a:p>
            <a:r>
              <a:rPr lang="en-GB" sz="1400" dirty="0">
                <a:solidFill>
                  <a:schemeClr val="bg1"/>
                </a:solidFill>
                <a:latin typeface="Calibri" panose="020F0502020204030204" pitchFamily="34" charset="0"/>
                <a:ea typeface="Calibri" panose="020F0502020204030204" pitchFamily="34" charset="0"/>
              </a:rPr>
              <a:t>Last </a:t>
            </a:r>
            <a:r>
              <a:rPr lang="en-GB" sz="1400" dirty="0">
                <a:solidFill>
                  <a:schemeClr val="bg1"/>
                </a:solidFill>
                <a:effectLst/>
                <a:latin typeface="Calibri" panose="020F0502020204030204" pitchFamily="34" charset="0"/>
                <a:ea typeface="Calibri" panose="020F0502020204030204" pitchFamily="34" charset="0"/>
              </a:rPr>
              <a:t>season observed the change of Chair, with Maj Christian Nicholson standing down and WO1 Ben Hood, taking the helm shortly after the last AGM. </a:t>
            </a:r>
          </a:p>
          <a:p>
            <a:endParaRPr lang="en-GB" sz="1400" dirty="0">
              <a:solidFill>
                <a:schemeClr val="bg1"/>
              </a:solidFill>
              <a:effectLst/>
              <a:latin typeface="Calibri" panose="020F0502020204030204" pitchFamily="34" charset="0"/>
              <a:ea typeface="Calibri" panose="020F0502020204030204" pitchFamily="34" charset="0"/>
            </a:endParaRPr>
          </a:p>
          <a:p>
            <a:r>
              <a:rPr lang="en-GB" sz="1400" dirty="0">
                <a:solidFill>
                  <a:schemeClr val="bg1"/>
                </a:solidFill>
                <a:effectLst/>
                <a:latin typeface="Calibri" panose="020F0502020204030204" pitchFamily="34" charset="0"/>
                <a:ea typeface="Calibri" panose="020F0502020204030204" pitchFamily="34" charset="0"/>
              </a:rPr>
              <a:t>2023 provided the opportunity to get to back to what felt like normality, with the interruptions of COVID somewhat in the past, however, the rain interruptions were back with force, causing delays and reductions in many matches, mostly significantly within the Interservice tournaments.  </a:t>
            </a:r>
          </a:p>
          <a:p>
            <a:r>
              <a:rPr lang="en-GB" sz="1400" dirty="0">
                <a:solidFill>
                  <a:schemeClr val="bg1"/>
                </a:solidFill>
                <a:effectLst/>
                <a:latin typeface="Calibri" panose="020F0502020204030204" pitchFamily="34" charset="0"/>
                <a:ea typeface="Calibri" panose="020F0502020204030204" pitchFamily="34" charset="0"/>
              </a:rPr>
              <a:t> </a:t>
            </a:r>
          </a:p>
          <a:p>
            <a:r>
              <a:rPr lang="en-GB" sz="1400" dirty="0">
                <a:solidFill>
                  <a:schemeClr val="bg1"/>
                </a:solidFill>
                <a:effectLst/>
                <a:latin typeface="Calibri" panose="020F0502020204030204" pitchFamily="34" charset="0"/>
                <a:ea typeface="Calibri" panose="020F0502020204030204" pitchFamily="34" charset="0"/>
              </a:rPr>
              <a:t>UKAF ACO again continued to support Service cricket throughout the year with hundreds of appointments made and fulfilled by UKAF ACO members. </a:t>
            </a:r>
          </a:p>
          <a:p>
            <a:r>
              <a:rPr lang="en-GB" sz="1400" u="none" strike="noStrike" dirty="0">
                <a:solidFill>
                  <a:schemeClr val="bg1"/>
                </a:solidFill>
                <a:effectLst/>
                <a:latin typeface="Calibri" panose="020F0502020204030204" pitchFamily="34" charset="0"/>
                <a:ea typeface="Calibri" panose="020F0502020204030204" pitchFamily="34" charset="0"/>
              </a:rPr>
              <a:t> </a:t>
            </a:r>
            <a:endParaRPr lang="en-GB" sz="1400" dirty="0">
              <a:solidFill>
                <a:schemeClr val="bg1"/>
              </a:solidFill>
              <a:effectLst/>
              <a:latin typeface="Calibri" panose="020F0502020204030204" pitchFamily="34" charset="0"/>
              <a:ea typeface="Calibri" panose="020F0502020204030204" pitchFamily="34" charset="0"/>
            </a:endParaRPr>
          </a:p>
          <a:p>
            <a:r>
              <a:rPr lang="en-GB" sz="1400" dirty="0">
                <a:solidFill>
                  <a:schemeClr val="bg1"/>
                </a:solidFill>
                <a:effectLst/>
                <a:latin typeface="Calibri" panose="020F0502020204030204" pitchFamily="34" charset="0"/>
                <a:ea typeface="Calibri" panose="020F0502020204030204" pitchFamily="34" charset="0"/>
              </a:rPr>
              <a:t>For 2024 – a proposal to amend the Rules and Regulation, have been submitted, so that the difference between leagues, competition formats can be reduced.  The proposal is to follow the ECB Generic (Non-First Class) Rules and Regulations, for both T20 and 50 over cricket, with the administration of the fixtures being the only differences.  This will hopefully reduce confusion amongst players and officials alike. </a:t>
            </a:r>
          </a:p>
          <a:p>
            <a:r>
              <a:rPr lang="en-GB" sz="1400" dirty="0">
                <a:solidFill>
                  <a:schemeClr val="bg1"/>
                </a:solidFill>
                <a:effectLst/>
                <a:latin typeface="Calibri" panose="020F0502020204030204" pitchFamily="34" charset="0"/>
                <a:ea typeface="Calibri" panose="020F0502020204030204" pitchFamily="34" charset="0"/>
              </a:rPr>
              <a:t> </a:t>
            </a:r>
          </a:p>
          <a:p>
            <a:r>
              <a:rPr lang="en-GB" sz="1400" dirty="0">
                <a:solidFill>
                  <a:schemeClr val="bg1"/>
                </a:solidFill>
                <a:effectLst/>
                <a:latin typeface="Calibri" panose="020F0502020204030204" pitchFamily="34" charset="0"/>
                <a:ea typeface="Calibri" panose="020F0502020204030204" pitchFamily="34" charset="0"/>
              </a:rPr>
              <a:t>The limited number and availability of Service umpires caused a significant burden on finances last year, as many appointments required to be filled by our esteemed veteran and civilian members.  Given that the majority of all regional ACO have increased their match fees in line with the cost-of-living increases, this is an area going forward this year, that I will be raising with the respective services, to hopefully better fund our non-serving members</a:t>
            </a:r>
            <a:r>
              <a:rPr lang="en-GB" sz="1400" dirty="0">
                <a:solidFill>
                  <a:schemeClr val="bg1"/>
                </a:solidFill>
                <a:latin typeface="Calibri" panose="020F0502020204030204" pitchFamily="34" charset="0"/>
                <a:ea typeface="Calibri" panose="020F0502020204030204" pitchFamily="34" charset="0"/>
              </a:rPr>
              <a:t>.</a:t>
            </a:r>
            <a:endParaRPr lang="en-GB" sz="1400" dirty="0">
              <a:solidFill>
                <a:schemeClr val="bg1"/>
              </a:solidFill>
              <a:effectLst/>
              <a:latin typeface="Calibri" panose="020F0502020204030204" pitchFamily="34" charset="0"/>
              <a:ea typeface="Calibri" panose="020F0502020204030204" pitchFamily="34" charset="0"/>
            </a:endParaRPr>
          </a:p>
          <a:p>
            <a:r>
              <a:rPr lang="en-GB" sz="1400" dirty="0">
                <a:solidFill>
                  <a:schemeClr val="bg1"/>
                </a:solidFill>
                <a:effectLst/>
                <a:latin typeface="Calibri" panose="020F0502020204030204" pitchFamily="34" charset="0"/>
                <a:ea typeface="Calibri" panose="020F0502020204030204" pitchFamily="34" charset="0"/>
              </a:rPr>
              <a:t> </a:t>
            </a:r>
          </a:p>
          <a:p>
            <a:r>
              <a:rPr lang="en-GB" sz="1400" dirty="0">
                <a:solidFill>
                  <a:schemeClr val="bg1"/>
                </a:solidFill>
                <a:effectLst/>
                <a:latin typeface="Calibri" panose="020F0502020204030204" pitchFamily="34" charset="0"/>
                <a:ea typeface="Calibri" panose="020F0502020204030204" pitchFamily="34" charset="0"/>
              </a:rPr>
              <a:t>The UKAF ACO appointment panels, which are based on the ECB Promotion pathway guidelines, and which were removed at the end of the 22 seasons are being reinstated for 2024.  On 18 Dec 23, the senior UKAF ACO committee members, held a selection board for each of the 4 different panels, which are based on experience and competency shown over the previous years.  The details of who has been appointed to which Panel will be release individually after the  AGM. </a:t>
            </a:r>
          </a:p>
          <a:p>
            <a:endParaRPr lang="en-GB" sz="1400" dirty="0">
              <a:solidFill>
                <a:schemeClr val="bg1"/>
              </a:solidFill>
              <a:latin typeface="Calibri" panose="020F0502020204030204" pitchFamily="34" charset="0"/>
              <a:ea typeface="Calibri" panose="020F0502020204030204" pitchFamily="34" charset="0"/>
            </a:endParaRPr>
          </a:p>
          <a:p>
            <a:r>
              <a:rPr lang="en-GB" sz="1400" dirty="0">
                <a:solidFill>
                  <a:schemeClr val="bg1"/>
                </a:solidFill>
                <a:latin typeface="Calibri" panose="020F0502020204030204" pitchFamily="34" charset="0"/>
                <a:ea typeface="Calibri" panose="020F0502020204030204" pitchFamily="34" charset="0"/>
              </a:rPr>
              <a:t>Finally, a big thank you from me and your committee for your support during 2023 and going forward into 2024. </a:t>
            </a:r>
            <a:endParaRPr lang="en-GB" sz="18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929272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Calibri" panose="020F0502020204030204"/>
              </a:rPr>
              <a:t>Secretary</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06019" y="64962"/>
            <a:ext cx="9322653" cy="10618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u="sng" dirty="0">
                <a:solidFill>
                  <a:prstClr val="black"/>
                </a:solidFill>
                <a:latin typeface="Calibri" panose="020F0502020204030204"/>
              </a:rPr>
              <a:t>Secretary</a:t>
            </a: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 Update 2024 – WO2 Alex Rennie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Lots of work pre season on WTU and ACO membership tidy up. Thank you to Dave Young, Ian Walsh, Gary Eustace and Linda Judd for their work on this.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will be conducting a review of the UKAF ACO Constitution. This will incorporate the new ECB ACO Constitution and guidance from UKAFCA and the Single Service Cricket Associations. The new constitution rewrite will be worked through the sub panel of the executive committee and I will call an EGM once ready to vote upon the changes.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Promote UKAF ACO, But remember we are not a county ACO but have </a:t>
            </a:r>
            <a:r>
              <a:rPr lang="en-GB" dirty="0">
                <a:solidFill>
                  <a:prstClr val="black"/>
                </a:solidFill>
                <a:latin typeface="Calibri" panose="020F0502020204030204"/>
              </a:rPr>
              <a:t>equal standing in the ECB ACO.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expect all members to follow the military core values: </a:t>
            </a:r>
          </a:p>
          <a:p>
            <a:pPr marR="0" lvl="0" algn="l" defTabSz="914400" rtl="0" eaLnBrk="1" fontAlgn="auto" latinLnBrk="0" hangingPunct="1">
              <a:lnSpc>
                <a:spcPct val="100000"/>
              </a:lnSpc>
              <a:spcBef>
                <a:spcPts val="0"/>
              </a:spcBef>
              <a:spcAft>
                <a:spcPts val="0"/>
              </a:spcAft>
              <a:buClrTx/>
              <a:buSzTx/>
              <a:tabLst/>
              <a:defRPr/>
            </a:pPr>
            <a:r>
              <a:rPr lang="en-GB" b="1" i="0" dirty="0">
                <a:solidFill>
                  <a:prstClr val="black"/>
                </a:solidFill>
                <a:effectLst/>
                <a:latin typeface="Calibri" panose="020F0502020204030204"/>
              </a:rPr>
              <a:t>        </a:t>
            </a:r>
            <a:r>
              <a:rPr lang="en-GB" b="1" i="0" dirty="0">
                <a:solidFill>
                  <a:srgbClr val="111111"/>
                </a:solidFill>
                <a:effectLst/>
                <a:latin typeface="Roboto" panose="02000000000000000000" pitchFamily="2" charset="0"/>
              </a:rPr>
              <a:t>Courage, Discipline, Respect for Others, Integrity, Loyalty, Selfless Commitment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Its been great seeing so many people attending both the </a:t>
            </a:r>
            <a:r>
              <a:rPr lang="en-GB" dirty="0">
                <a:solidFill>
                  <a:srgbClr val="111111"/>
                </a:solidFill>
                <a:latin typeface="Calibri" panose="020F0502020204030204" pitchFamily="34" charset="0"/>
                <a:ea typeface="Calibri" panose="020F0502020204030204" pitchFamily="34" charset="0"/>
                <a:cs typeface="Calibri" panose="020F0502020204030204" pitchFamily="34" charset="0"/>
              </a:rPr>
              <a:t>face to face umpires course and scorers course and then seeing so many of them officiating this season. Focus now is to try and get more of the course attendees to sign up to the ACO and continue their officiating journey.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I would like to </a:t>
            </a:r>
            <a:r>
              <a:rPr lang="en-GB" dirty="0">
                <a:solidFill>
                  <a:srgbClr val="111111"/>
                </a:solidFill>
                <a:latin typeface="Calibri" panose="020F0502020204030204" pitchFamily="34" charset="0"/>
                <a:ea typeface="Calibri" panose="020F0502020204030204" pitchFamily="34" charset="0"/>
                <a:cs typeface="Calibri" panose="020F0502020204030204" pitchFamily="34" charset="0"/>
              </a:rPr>
              <a:t>thank Nick Soloman for his service over the years as our esteemed treasurer, a thankless task tracking our finances and working with the Single Service associations ensuring that match fees are paid and sponsorship money is spent wisely and wish him all the best for the future.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Also thanks must go to the committee for their work behind the scenes.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111111"/>
                </a:solidFill>
                <a:latin typeface="Calibri" panose="020F0502020204030204" pitchFamily="34" charset="0"/>
                <a:ea typeface="Calibri" panose="020F0502020204030204" pitchFamily="34" charset="0"/>
                <a:cs typeface="Calibri" panose="020F0502020204030204" pitchFamily="34" charset="0"/>
              </a:rPr>
              <a:t>I am looking forward to the 2024 season and excited about the new strategy and direction of the ECB ACO and aligning UKAF ACO to that direction.</a:t>
            </a:r>
            <a:endParaRPr lang="en-GB" i="0" dirty="0">
              <a:solidFill>
                <a:srgbClr val="111111"/>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i="0" dirty="0">
              <a:solidFill>
                <a:srgbClr val="111111"/>
              </a:solidFill>
              <a:effectLst/>
              <a:latin typeface="Roboto"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27582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7709249" y="2222753"/>
            <a:ext cx="4376732"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9063284"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7884160" y="3705081"/>
            <a:ext cx="404135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Secretary Update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Calibri" panose="020F0502020204030204"/>
              </a:rPr>
              <a:t>Current UKAF ACO Status</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BB77240-C323-4846-A9DF-A8862CD43DAD}"/>
              </a:ext>
            </a:extLst>
          </p:cNvPr>
          <p:cNvSpPr txBox="1"/>
          <p:nvPr/>
        </p:nvSpPr>
        <p:spPr>
          <a:xfrm>
            <a:off x="106019" y="32984"/>
            <a:ext cx="7447720" cy="6740307"/>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D1DA08FD-F063-E8EE-FF91-21D4E1CC8DBB}"/>
              </a:ext>
            </a:extLst>
          </p:cNvPr>
          <p:cNvGraphicFramePr>
            <a:graphicFrameLocks/>
          </p:cNvGraphicFramePr>
          <p:nvPr>
            <p:extLst>
              <p:ext uri="{D42A27DB-BD31-4B8C-83A1-F6EECF244321}">
                <p14:modId xmlns:p14="http://schemas.microsoft.com/office/powerpoint/2010/main" val="1562408599"/>
              </p:ext>
            </p:extLst>
          </p:nvPr>
        </p:nvGraphicFramePr>
        <p:xfrm>
          <a:off x="312649" y="64496"/>
          <a:ext cx="4102143" cy="2358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35080D67-0D03-7B09-4E0E-7B33CB1A09AA}"/>
              </a:ext>
            </a:extLst>
          </p:cNvPr>
          <p:cNvGraphicFramePr>
            <a:graphicFrameLocks/>
          </p:cNvGraphicFramePr>
          <p:nvPr>
            <p:extLst>
              <p:ext uri="{D42A27DB-BD31-4B8C-83A1-F6EECF244321}">
                <p14:modId xmlns:p14="http://schemas.microsoft.com/office/powerpoint/2010/main" val="417930544"/>
              </p:ext>
            </p:extLst>
          </p:nvPr>
        </p:nvGraphicFramePr>
        <p:xfrm>
          <a:off x="312649" y="2423210"/>
          <a:ext cx="4102143" cy="22729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4C7DC224-A833-3A3F-41AE-7E426073DC71}"/>
              </a:ext>
            </a:extLst>
          </p:cNvPr>
          <p:cNvGraphicFramePr>
            <a:graphicFrameLocks/>
          </p:cNvGraphicFramePr>
          <p:nvPr>
            <p:extLst>
              <p:ext uri="{D42A27DB-BD31-4B8C-83A1-F6EECF244321}">
                <p14:modId xmlns:p14="http://schemas.microsoft.com/office/powerpoint/2010/main" val="4014194934"/>
              </p:ext>
            </p:extLst>
          </p:nvPr>
        </p:nvGraphicFramePr>
        <p:xfrm>
          <a:off x="303738" y="4590473"/>
          <a:ext cx="4111054" cy="21458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 8">
            <a:extLst>
              <a:ext uri="{FF2B5EF4-FFF2-40B4-BE49-F238E27FC236}">
                <a16:creationId xmlns:a16="http://schemas.microsoft.com/office/drawing/2014/main" id="{E2CA8690-E529-746A-ED7F-DAB46F0022D8}"/>
              </a:ext>
            </a:extLst>
          </p:cNvPr>
          <p:cNvGraphicFramePr>
            <a:graphicFrameLocks noGrp="1"/>
          </p:cNvGraphicFramePr>
          <p:nvPr>
            <p:extLst>
              <p:ext uri="{D42A27DB-BD31-4B8C-83A1-F6EECF244321}">
                <p14:modId xmlns:p14="http://schemas.microsoft.com/office/powerpoint/2010/main" val="2477523638"/>
              </p:ext>
            </p:extLst>
          </p:nvPr>
        </p:nvGraphicFramePr>
        <p:xfrm>
          <a:off x="4520811" y="100853"/>
          <a:ext cx="2655844" cy="2217474"/>
        </p:xfrm>
        <a:graphic>
          <a:graphicData uri="http://schemas.openxmlformats.org/drawingml/2006/table">
            <a:tbl>
              <a:tblPr/>
              <a:tblGrid>
                <a:gridCol w="1742005">
                  <a:extLst>
                    <a:ext uri="{9D8B030D-6E8A-4147-A177-3AD203B41FA5}">
                      <a16:colId xmlns:a16="http://schemas.microsoft.com/office/drawing/2014/main" val="124323580"/>
                    </a:ext>
                  </a:extLst>
                </a:gridCol>
                <a:gridCol w="913839">
                  <a:extLst>
                    <a:ext uri="{9D8B030D-6E8A-4147-A177-3AD203B41FA5}">
                      <a16:colId xmlns:a16="http://schemas.microsoft.com/office/drawing/2014/main" val="1437149962"/>
                    </a:ext>
                  </a:extLst>
                </a:gridCol>
              </a:tblGrid>
              <a:tr h="369579">
                <a:tc gridSpan="2">
                  <a:txBody>
                    <a:bodyPr/>
                    <a:lstStyle/>
                    <a:p>
                      <a:pPr algn="ctr" fontAlgn="b"/>
                      <a:r>
                        <a:rPr lang="en-GB" sz="2000" b="0" i="0" u="none" strike="noStrike" dirty="0">
                          <a:solidFill>
                            <a:srgbClr val="000000"/>
                          </a:solidFill>
                          <a:effectLst/>
                          <a:latin typeface="Calibri" panose="020F0502020204030204" pitchFamily="34" charset="0"/>
                        </a:rPr>
                        <a:t>Umpires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471222978"/>
                  </a:ext>
                </a:extLst>
              </a:tr>
              <a:tr h="369579">
                <a:tc>
                  <a:txBody>
                    <a:bodyPr/>
                    <a:lstStyle/>
                    <a:p>
                      <a:pPr algn="l" fontAlgn="b"/>
                      <a:r>
                        <a:rPr lang="en-GB" sz="2000" b="0" i="0" u="none" strike="noStrike" dirty="0">
                          <a:solidFill>
                            <a:srgbClr val="000000"/>
                          </a:solidFill>
                          <a:effectLst/>
                          <a:latin typeface="Calibri" panose="020F0502020204030204" pitchFamily="34" charset="0"/>
                        </a:rPr>
                        <a:t>Royal Navy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9883885"/>
                  </a:ext>
                </a:extLst>
              </a:tr>
              <a:tr h="369579">
                <a:tc>
                  <a:txBody>
                    <a:bodyPr/>
                    <a:lstStyle/>
                    <a:p>
                      <a:pPr algn="l" fontAlgn="b"/>
                      <a:r>
                        <a:rPr lang="en-GB" sz="2000" b="0" i="0" u="none" strike="noStrike" dirty="0">
                          <a:solidFill>
                            <a:srgbClr val="000000"/>
                          </a:solidFill>
                          <a:effectLst/>
                          <a:latin typeface="Calibri" panose="020F0502020204030204" pitchFamily="34" charset="0"/>
                        </a:rPr>
                        <a:t>Army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7113568"/>
                  </a:ext>
                </a:extLst>
              </a:tr>
              <a:tr h="369579">
                <a:tc>
                  <a:txBody>
                    <a:bodyPr/>
                    <a:lstStyle/>
                    <a:p>
                      <a:pPr algn="l" fontAlgn="b"/>
                      <a:r>
                        <a:rPr lang="en-GB" sz="2000" b="0" i="0" u="none" strike="noStrike" dirty="0">
                          <a:solidFill>
                            <a:srgbClr val="000000"/>
                          </a:solidFill>
                          <a:effectLst/>
                          <a:latin typeface="Calibri" panose="020F0502020204030204" pitchFamily="34" charset="0"/>
                        </a:rPr>
                        <a:t>Royal Air Force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7981972"/>
                  </a:ext>
                </a:extLst>
              </a:tr>
              <a:tr h="369579">
                <a:tc>
                  <a:txBody>
                    <a:bodyPr/>
                    <a:lstStyle/>
                    <a:p>
                      <a:pPr algn="l" fontAlgn="b"/>
                      <a:r>
                        <a:rPr lang="en-GB" sz="2000" b="0" i="0" u="none" strike="noStrike" dirty="0">
                          <a:solidFill>
                            <a:srgbClr val="000000"/>
                          </a:solidFill>
                          <a:effectLst/>
                          <a:latin typeface="Calibri" panose="020F0502020204030204" pitchFamily="34" charset="0"/>
                        </a:rPr>
                        <a:t>Veterans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8862555"/>
                  </a:ext>
                </a:extLst>
              </a:tr>
              <a:tr h="369579">
                <a:tc>
                  <a:txBody>
                    <a:bodyPr/>
                    <a:lstStyle/>
                    <a:p>
                      <a:pPr algn="l" fontAlgn="b"/>
                      <a:r>
                        <a:rPr lang="en-GB" sz="2000" b="0" i="0" u="none" strike="noStrike" dirty="0">
                          <a:solidFill>
                            <a:srgbClr val="000000"/>
                          </a:solidFill>
                          <a:effectLst/>
                          <a:latin typeface="Calibri" panose="020F0502020204030204" pitchFamily="34" charset="0"/>
                        </a:rPr>
                        <a:t>Civilian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4646601"/>
                  </a:ext>
                </a:extLst>
              </a:tr>
            </a:tbl>
          </a:graphicData>
        </a:graphic>
      </p:graphicFrame>
      <p:graphicFrame>
        <p:nvGraphicFramePr>
          <p:cNvPr id="10" name="Table 9">
            <a:extLst>
              <a:ext uri="{FF2B5EF4-FFF2-40B4-BE49-F238E27FC236}">
                <a16:creationId xmlns:a16="http://schemas.microsoft.com/office/drawing/2014/main" id="{50453EBC-316F-36C1-3BF4-F58A6FDB4C3D}"/>
              </a:ext>
            </a:extLst>
          </p:cNvPr>
          <p:cNvGraphicFramePr>
            <a:graphicFrameLocks noGrp="1"/>
          </p:cNvGraphicFramePr>
          <p:nvPr>
            <p:extLst>
              <p:ext uri="{D42A27DB-BD31-4B8C-83A1-F6EECF244321}">
                <p14:modId xmlns:p14="http://schemas.microsoft.com/office/powerpoint/2010/main" val="594929627"/>
              </p:ext>
            </p:extLst>
          </p:nvPr>
        </p:nvGraphicFramePr>
        <p:xfrm>
          <a:off x="4520810" y="2492343"/>
          <a:ext cx="2655843" cy="2098128"/>
        </p:xfrm>
        <a:graphic>
          <a:graphicData uri="http://schemas.openxmlformats.org/drawingml/2006/table">
            <a:tbl>
              <a:tblPr/>
              <a:tblGrid>
                <a:gridCol w="1742004">
                  <a:extLst>
                    <a:ext uri="{9D8B030D-6E8A-4147-A177-3AD203B41FA5}">
                      <a16:colId xmlns:a16="http://schemas.microsoft.com/office/drawing/2014/main" val="2991925092"/>
                    </a:ext>
                  </a:extLst>
                </a:gridCol>
                <a:gridCol w="913839">
                  <a:extLst>
                    <a:ext uri="{9D8B030D-6E8A-4147-A177-3AD203B41FA5}">
                      <a16:colId xmlns:a16="http://schemas.microsoft.com/office/drawing/2014/main" val="753711683"/>
                    </a:ext>
                  </a:extLst>
                </a:gridCol>
              </a:tblGrid>
              <a:tr h="349688">
                <a:tc gridSpan="2">
                  <a:txBody>
                    <a:bodyPr/>
                    <a:lstStyle/>
                    <a:p>
                      <a:pPr algn="ctr" fontAlgn="b"/>
                      <a:r>
                        <a:rPr lang="en-GB" sz="2000" b="0" i="0" u="none" strike="noStrike" dirty="0">
                          <a:solidFill>
                            <a:srgbClr val="000000"/>
                          </a:solidFill>
                          <a:effectLst/>
                          <a:latin typeface="Calibri" panose="020F0502020204030204" pitchFamily="34" charset="0"/>
                        </a:rPr>
                        <a:t>Scorers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366322074"/>
                  </a:ext>
                </a:extLst>
              </a:tr>
              <a:tr h="349688">
                <a:tc>
                  <a:txBody>
                    <a:bodyPr/>
                    <a:lstStyle/>
                    <a:p>
                      <a:pPr algn="l" fontAlgn="b"/>
                      <a:r>
                        <a:rPr lang="en-GB" sz="2000" b="0" i="0" u="none" strike="noStrike" dirty="0">
                          <a:solidFill>
                            <a:srgbClr val="000000"/>
                          </a:solidFill>
                          <a:effectLst/>
                          <a:latin typeface="Calibri" panose="020F0502020204030204" pitchFamily="34" charset="0"/>
                        </a:rPr>
                        <a:t>Royal Navy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5434710"/>
                  </a:ext>
                </a:extLst>
              </a:tr>
              <a:tr h="349688">
                <a:tc>
                  <a:txBody>
                    <a:bodyPr/>
                    <a:lstStyle/>
                    <a:p>
                      <a:pPr algn="l" fontAlgn="b"/>
                      <a:r>
                        <a:rPr lang="en-GB" sz="2000" b="0" i="0" u="none" strike="noStrike" dirty="0">
                          <a:solidFill>
                            <a:srgbClr val="000000"/>
                          </a:solidFill>
                          <a:effectLst/>
                          <a:latin typeface="Calibri" panose="020F0502020204030204" pitchFamily="34" charset="0"/>
                        </a:rPr>
                        <a:t>Army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7258450"/>
                  </a:ext>
                </a:extLst>
              </a:tr>
              <a:tr h="349688">
                <a:tc>
                  <a:txBody>
                    <a:bodyPr/>
                    <a:lstStyle/>
                    <a:p>
                      <a:pPr algn="l" fontAlgn="b"/>
                      <a:r>
                        <a:rPr lang="en-GB" sz="2000" b="0" i="0" u="none" strike="noStrike">
                          <a:solidFill>
                            <a:srgbClr val="000000"/>
                          </a:solidFill>
                          <a:effectLst/>
                          <a:latin typeface="Calibri" panose="020F0502020204030204" pitchFamily="34" charset="0"/>
                        </a:rPr>
                        <a:t>Royal Air Force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2682168"/>
                  </a:ext>
                </a:extLst>
              </a:tr>
              <a:tr h="349688">
                <a:tc>
                  <a:txBody>
                    <a:bodyPr/>
                    <a:lstStyle/>
                    <a:p>
                      <a:pPr algn="l" fontAlgn="b"/>
                      <a:r>
                        <a:rPr lang="en-GB" sz="2000" b="0" i="0" u="none" strike="noStrike">
                          <a:solidFill>
                            <a:srgbClr val="000000"/>
                          </a:solidFill>
                          <a:effectLst/>
                          <a:latin typeface="Calibri" panose="020F0502020204030204" pitchFamily="34" charset="0"/>
                        </a:rPr>
                        <a:t>Veterans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6040962"/>
                  </a:ext>
                </a:extLst>
              </a:tr>
              <a:tr h="349688">
                <a:tc>
                  <a:txBody>
                    <a:bodyPr/>
                    <a:lstStyle/>
                    <a:p>
                      <a:pPr algn="l" fontAlgn="b"/>
                      <a:r>
                        <a:rPr lang="en-GB" sz="2000" b="0" i="0" u="none" strike="noStrike">
                          <a:solidFill>
                            <a:srgbClr val="000000"/>
                          </a:solidFill>
                          <a:effectLst/>
                          <a:latin typeface="Calibri" panose="020F0502020204030204" pitchFamily="34" charset="0"/>
                        </a:rPr>
                        <a:t>Civilian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6020035"/>
                  </a:ext>
                </a:extLst>
              </a:tr>
            </a:tbl>
          </a:graphicData>
        </a:graphic>
      </p:graphicFrame>
      <p:graphicFrame>
        <p:nvGraphicFramePr>
          <p:cNvPr id="11" name="Table 10">
            <a:extLst>
              <a:ext uri="{FF2B5EF4-FFF2-40B4-BE49-F238E27FC236}">
                <a16:creationId xmlns:a16="http://schemas.microsoft.com/office/drawing/2014/main" id="{56C48FCD-BA96-70BC-B933-2B865680CC5A}"/>
              </a:ext>
            </a:extLst>
          </p:cNvPr>
          <p:cNvGraphicFramePr>
            <a:graphicFrameLocks noGrp="1"/>
          </p:cNvGraphicFramePr>
          <p:nvPr>
            <p:extLst>
              <p:ext uri="{D42A27DB-BD31-4B8C-83A1-F6EECF244321}">
                <p14:modId xmlns:p14="http://schemas.microsoft.com/office/powerpoint/2010/main" val="3079068368"/>
              </p:ext>
            </p:extLst>
          </p:nvPr>
        </p:nvGraphicFramePr>
        <p:xfrm>
          <a:off x="4520809" y="4664922"/>
          <a:ext cx="2655843" cy="2032206"/>
        </p:xfrm>
        <a:graphic>
          <a:graphicData uri="http://schemas.openxmlformats.org/drawingml/2006/table">
            <a:tbl>
              <a:tblPr/>
              <a:tblGrid>
                <a:gridCol w="1742004">
                  <a:extLst>
                    <a:ext uri="{9D8B030D-6E8A-4147-A177-3AD203B41FA5}">
                      <a16:colId xmlns:a16="http://schemas.microsoft.com/office/drawing/2014/main" val="2923064191"/>
                    </a:ext>
                  </a:extLst>
                </a:gridCol>
                <a:gridCol w="913839">
                  <a:extLst>
                    <a:ext uri="{9D8B030D-6E8A-4147-A177-3AD203B41FA5}">
                      <a16:colId xmlns:a16="http://schemas.microsoft.com/office/drawing/2014/main" val="3495430231"/>
                    </a:ext>
                  </a:extLst>
                </a:gridCol>
              </a:tblGrid>
              <a:tr h="338701">
                <a:tc gridSpan="2">
                  <a:txBody>
                    <a:bodyPr/>
                    <a:lstStyle/>
                    <a:p>
                      <a:pPr algn="ctr" fontAlgn="b"/>
                      <a:r>
                        <a:rPr lang="en-GB" sz="2000" b="0" i="0" u="none" strike="noStrike" dirty="0">
                          <a:solidFill>
                            <a:srgbClr val="000000"/>
                          </a:solidFill>
                          <a:effectLst/>
                          <a:latin typeface="Calibri" panose="020F0502020204030204" pitchFamily="34" charset="0"/>
                        </a:rPr>
                        <a:t>Total Membership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4193430465"/>
                  </a:ext>
                </a:extLst>
              </a:tr>
              <a:tr h="338701">
                <a:tc>
                  <a:txBody>
                    <a:bodyPr/>
                    <a:lstStyle/>
                    <a:p>
                      <a:pPr algn="l" fontAlgn="b"/>
                      <a:r>
                        <a:rPr lang="en-GB" sz="2000" b="0" i="0" u="none" strike="noStrike" dirty="0">
                          <a:solidFill>
                            <a:srgbClr val="000000"/>
                          </a:solidFill>
                          <a:effectLst/>
                          <a:latin typeface="Calibri" panose="020F0502020204030204" pitchFamily="34" charset="0"/>
                        </a:rPr>
                        <a:t>Royal Navy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7693824"/>
                  </a:ext>
                </a:extLst>
              </a:tr>
              <a:tr h="338701">
                <a:tc>
                  <a:txBody>
                    <a:bodyPr/>
                    <a:lstStyle/>
                    <a:p>
                      <a:pPr algn="l" fontAlgn="b"/>
                      <a:r>
                        <a:rPr lang="en-GB" sz="2000" b="0" i="0" u="none" strike="noStrike" dirty="0">
                          <a:solidFill>
                            <a:srgbClr val="000000"/>
                          </a:solidFill>
                          <a:effectLst/>
                          <a:latin typeface="Calibri" panose="020F0502020204030204" pitchFamily="34" charset="0"/>
                        </a:rPr>
                        <a:t>Army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6194310"/>
                  </a:ext>
                </a:extLst>
              </a:tr>
              <a:tr h="338701">
                <a:tc>
                  <a:txBody>
                    <a:bodyPr/>
                    <a:lstStyle/>
                    <a:p>
                      <a:pPr algn="l" fontAlgn="b"/>
                      <a:r>
                        <a:rPr lang="en-GB" sz="2000" b="0" i="0" u="none" strike="noStrike" dirty="0">
                          <a:solidFill>
                            <a:srgbClr val="000000"/>
                          </a:solidFill>
                          <a:effectLst/>
                          <a:latin typeface="Calibri" panose="020F0502020204030204" pitchFamily="34" charset="0"/>
                        </a:rPr>
                        <a:t>Royal Air Force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4350717"/>
                  </a:ext>
                </a:extLst>
              </a:tr>
              <a:tr h="338701">
                <a:tc>
                  <a:txBody>
                    <a:bodyPr/>
                    <a:lstStyle/>
                    <a:p>
                      <a:pPr algn="l" fontAlgn="b"/>
                      <a:r>
                        <a:rPr lang="en-GB" sz="2000" b="0" i="0" u="none" strike="noStrike" dirty="0">
                          <a:solidFill>
                            <a:srgbClr val="000000"/>
                          </a:solidFill>
                          <a:effectLst/>
                          <a:latin typeface="Calibri" panose="020F0502020204030204" pitchFamily="34" charset="0"/>
                        </a:rPr>
                        <a:t>Veterans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5650071"/>
                  </a:ext>
                </a:extLst>
              </a:tr>
              <a:tr h="338701">
                <a:tc>
                  <a:txBody>
                    <a:bodyPr/>
                    <a:lstStyle/>
                    <a:p>
                      <a:pPr algn="l" fontAlgn="b"/>
                      <a:r>
                        <a:rPr lang="en-GB" sz="2000" b="0" i="0" u="none" strike="noStrike" dirty="0">
                          <a:solidFill>
                            <a:srgbClr val="000000"/>
                          </a:solidFill>
                          <a:effectLst/>
                          <a:latin typeface="Calibri" panose="020F0502020204030204" pitchFamily="34" charset="0"/>
                        </a:rPr>
                        <a:t>Civilian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20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2221820"/>
                  </a:ext>
                </a:extLst>
              </a:tr>
            </a:tbl>
          </a:graphicData>
        </a:graphic>
      </p:graphicFrame>
    </p:spTree>
    <p:extLst>
      <p:ext uri="{BB962C8B-B14F-4D97-AF65-F5344CB8AC3E}">
        <p14:creationId xmlns:p14="http://schemas.microsoft.com/office/powerpoint/2010/main" val="136946559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Membership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Secretary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06019" y="64962"/>
            <a:ext cx="9322653" cy="62786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Membership Secretary Update 2024 – Ian Walsh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Firstly, I would like to say a huge thanks to the work carried out by Alex, Gary, Nick and Dave prior to me becoming Membership Sec and to Dave for his continued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2023 we had c. 123 members in the ACO, according to the databases.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Around 75 were paid up members.  This leaves around 50 hiding in the wings.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42 Scorers,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86 Umpires, noting that some members are ‘dual hatted’.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of ~ 1 Mar 24: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Currently in WTU: 61 Army officials, 31 RAF, 17 RN and 16 Civilian.  This includes the 3x Lifetime members (1 per service).  Total 119 registered in WTU.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28 members have paid Annual Subs,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with a lot more pledging payment in follow up to the email that was sent out via WTU.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2024 plans and tasks.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Database Change,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Storage of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Membership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orms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ECB ACO rebate investigation/understanding,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ECB ACO Membership Application Form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44072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10A4-D889-4CCE-80FF-BB09C0C4A2F4}"/>
              </a:ext>
            </a:extLst>
          </p:cNvPr>
          <p:cNvSpPr>
            <a:spLocks noGrp="1"/>
          </p:cNvSpPr>
          <p:nvPr>
            <p:ph type="title"/>
          </p:nvPr>
        </p:nvSpPr>
        <p:spPr>
          <a:xfrm>
            <a:off x="9661585" y="2222753"/>
            <a:ext cx="2424396" cy="1101255"/>
          </a:xfrm>
        </p:spPr>
        <p:txBody>
          <a:bodyPr vert="horz" lIns="91440" tIns="45720" rIns="91440" bIns="45720" rtlCol="0" anchor="b">
            <a:noAutofit/>
          </a:bodyPr>
          <a:lstStyle/>
          <a:p>
            <a:pPr algn="ctr"/>
            <a:r>
              <a:rPr lang="en-US" sz="2400" b="1" dirty="0"/>
              <a:t>UKAF ACO</a:t>
            </a:r>
            <a:br>
              <a:rPr lang="en-US" sz="2400" b="1" dirty="0"/>
            </a:br>
            <a:r>
              <a:rPr lang="en-US" sz="2400" b="1" dirty="0"/>
              <a:t>AGM</a:t>
            </a:r>
            <a:br>
              <a:rPr lang="en-US" sz="2400" b="1" dirty="0"/>
            </a:br>
            <a:r>
              <a:rPr lang="en-US" sz="2400" b="1" dirty="0"/>
              <a:t>2024</a:t>
            </a:r>
          </a:p>
        </p:txBody>
      </p:sp>
      <p:sp>
        <p:nvSpPr>
          <p:cNvPr id="48" name="Rectangle 47">
            <a:extLst>
              <a:ext uri="{FF2B5EF4-FFF2-40B4-BE49-F238E27FC236}">
                <a16:creationId xmlns:a16="http://schemas.microsoft.com/office/drawing/2014/main" id="{6AF87FB0-CB93-4F72-9279-BC4CE90B3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E139927-0A6F-4AD3-91D3-B2A9E6715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5EADE63F-FE89-4F18-B3CE-624078B38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BDEE881-E8E3-4725-A31C-40F714E1F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B202DE7-B82B-4D71-88F3-4363532A4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9747"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28C699-8A6B-4DDD-8530-978297E533BE}"/>
              </a:ext>
            </a:extLst>
          </p:cNvPr>
          <p:cNvPicPr>
            <a:picLocks noChangeAspect="1"/>
          </p:cNvPicPr>
          <p:nvPr/>
        </p:nvPicPr>
        <p:blipFill>
          <a:blip r:embed="rId2"/>
          <a:stretch>
            <a:fillRect/>
          </a:stretch>
        </p:blipFill>
        <p:spPr>
          <a:xfrm>
            <a:off x="10081198" y="143933"/>
            <a:ext cx="1668663" cy="1898383"/>
          </a:xfrm>
          <a:prstGeom prst="rect">
            <a:avLst/>
          </a:prstGeom>
        </p:spPr>
      </p:pic>
      <p:sp>
        <p:nvSpPr>
          <p:cNvPr id="4" name="TextBox 3">
            <a:extLst>
              <a:ext uri="{FF2B5EF4-FFF2-40B4-BE49-F238E27FC236}">
                <a16:creationId xmlns:a16="http://schemas.microsoft.com/office/drawing/2014/main" id="{994DE567-4E77-4447-9EF8-CD285FAC1011}"/>
              </a:ext>
            </a:extLst>
          </p:cNvPr>
          <p:cNvSpPr txBox="1"/>
          <p:nvPr/>
        </p:nvSpPr>
        <p:spPr>
          <a:xfrm>
            <a:off x="9661585" y="3705081"/>
            <a:ext cx="2522721"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Treasurer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F5F0C5-3D4C-A513-829F-D12915ADAF41}"/>
              </a:ext>
            </a:extLst>
          </p:cNvPr>
          <p:cNvSpPr/>
          <p:nvPr/>
        </p:nvSpPr>
        <p:spPr>
          <a:xfrm>
            <a:off x="0" y="0"/>
            <a:ext cx="9532189"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7474ADA-4199-CCD6-0C8D-6E16A56BC334}"/>
              </a:ext>
            </a:extLst>
          </p:cNvPr>
          <p:cNvSpPr txBox="1"/>
          <p:nvPr/>
        </p:nvSpPr>
        <p:spPr>
          <a:xfrm>
            <a:off x="106019" y="64962"/>
            <a:ext cx="9322653" cy="104797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Treasurers Update 2024 – Sgt Nick Soloman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Finance Update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UKAFCA fund income generated by subs fees (£10 per annum); account is used primarily to pay for ad hoc expenses, invoices etc that are not covered by the main UKAF ACA fund. As not enough money is generated by the UKAFCA fund, expenses are covered by single Services using the UKAFCA fund as an intermediary for processing payments – this is likely to change for the 2024 season with expense claims now going directly into UKAF ACA (tbc).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Expenses paid out in 2023 season – </a:t>
            </a: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+£8,400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Income received in 2023 season (including subs) - </a:t>
            </a: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+£1,200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Balance of UKAFCA fund 01 Mar 24 - </a:t>
            </a: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£412.68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Subscription fees of £10 per member need to paid by 01 May 24 at the latest.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Please make payment via BACS to the following account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0" marR="0" lvl="5"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Sort Code: 30-94-47</a:t>
            </a:r>
          </a:p>
          <a:p>
            <a:pPr marL="2286000" marR="0" lvl="5"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Account Number: 00257533</a:t>
            </a:r>
          </a:p>
          <a:p>
            <a:pPr marL="2286000" marR="0" lvl="5"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Account Name: RAF Cricket Umpires Association</a:t>
            </a:r>
          </a:p>
          <a:p>
            <a:pPr marL="2286000" marR="0" lvl="5"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Please put as Ref: SUBS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Nick Soloman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Treasurer (Outgoing)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8">
            <a:extLst>
              <a:ext uri="{FF2B5EF4-FFF2-40B4-BE49-F238E27FC236}">
                <a16:creationId xmlns:a16="http://schemas.microsoft.com/office/drawing/2014/main" id="{3EB818B8-76A5-5B75-56FA-F4DFC871F112}"/>
              </a:ext>
            </a:extLst>
          </p:cNvPr>
          <p:cNvGraphicFramePr>
            <a:graphicFrameLocks noGrp="1"/>
          </p:cNvGraphicFramePr>
          <p:nvPr/>
        </p:nvGraphicFramePr>
        <p:xfrm>
          <a:off x="129396" y="3507737"/>
          <a:ext cx="7653591" cy="1127760"/>
        </p:xfrm>
        <a:graphic>
          <a:graphicData uri="http://schemas.openxmlformats.org/drawingml/2006/table">
            <a:tbl>
              <a:tblPr firstRow="1" bandRow="1">
                <a:tableStyleId>{5C22544A-7EE6-4342-B048-85BDC9FD1C3A}</a:tableStyleId>
              </a:tblPr>
              <a:tblGrid>
                <a:gridCol w="1790111">
                  <a:extLst>
                    <a:ext uri="{9D8B030D-6E8A-4147-A177-3AD203B41FA5}">
                      <a16:colId xmlns:a16="http://schemas.microsoft.com/office/drawing/2014/main" val="3546400080"/>
                    </a:ext>
                  </a:extLst>
                </a:gridCol>
                <a:gridCol w="1384432">
                  <a:extLst>
                    <a:ext uri="{9D8B030D-6E8A-4147-A177-3AD203B41FA5}">
                      <a16:colId xmlns:a16="http://schemas.microsoft.com/office/drawing/2014/main" val="2290824583"/>
                    </a:ext>
                  </a:extLst>
                </a:gridCol>
                <a:gridCol w="4479048">
                  <a:extLst>
                    <a:ext uri="{9D8B030D-6E8A-4147-A177-3AD203B41FA5}">
                      <a16:colId xmlns:a16="http://schemas.microsoft.com/office/drawing/2014/main" val="2102708612"/>
                    </a:ext>
                  </a:extLst>
                </a:gridCol>
              </a:tblGrid>
              <a:tr h="269639">
                <a:tc>
                  <a:txBody>
                    <a:bodyPr/>
                    <a:lstStyle/>
                    <a:p>
                      <a:r>
                        <a:rPr lang="en-GB" sz="1400" dirty="0"/>
                        <a:t>Membership Level</a:t>
                      </a:r>
                    </a:p>
                  </a:txBody>
                  <a:tcPr/>
                </a:tc>
                <a:tc>
                  <a:txBody>
                    <a:bodyPr/>
                    <a:lstStyle/>
                    <a:p>
                      <a:r>
                        <a:rPr lang="en-GB" sz="1400" dirty="0"/>
                        <a:t>Cost</a:t>
                      </a:r>
                    </a:p>
                  </a:txBody>
                  <a:tcPr/>
                </a:tc>
                <a:tc>
                  <a:txBody>
                    <a:bodyPr/>
                    <a:lstStyle/>
                    <a:p>
                      <a:r>
                        <a:rPr lang="en-GB" sz="1400" dirty="0"/>
                        <a:t>Benefits</a:t>
                      </a:r>
                    </a:p>
                  </a:txBody>
                  <a:tcPr/>
                </a:tc>
                <a:extLst>
                  <a:ext uri="{0D108BD9-81ED-4DB2-BD59-A6C34878D82A}">
                    <a16:rowId xmlns:a16="http://schemas.microsoft.com/office/drawing/2014/main" val="3756854133"/>
                  </a:ext>
                </a:extLst>
              </a:tr>
              <a:tr h="728025">
                <a:tc>
                  <a:txBody>
                    <a:bodyPr/>
                    <a:lstStyle/>
                    <a:p>
                      <a:r>
                        <a:rPr lang="en-GB" sz="1200" dirty="0"/>
                        <a:t>Active</a:t>
                      </a:r>
                    </a:p>
                  </a:txBody>
                  <a:tcPr/>
                </a:tc>
                <a:tc>
                  <a:txBody>
                    <a:bodyPr/>
                    <a:lstStyle/>
                    <a:p>
                      <a:r>
                        <a:rPr lang="en-GB" sz="1200" dirty="0"/>
                        <a:t>£10 per annum</a:t>
                      </a:r>
                    </a:p>
                  </a:txBody>
                  <a:tcPr/>
                </a:tc>
                <a:tc>
                  <a:txBody>
                    <a:bodyPr/>
                    <a:lstStyle/>
                    <a:p>
                      <a:r>
                        <a:rPr lang="en-GB" sz="1200" dirty="0"/>
                        <a:t>Subsidised Initial Kit Issue</a:t>
                      </a:r>
                    </a:p>
                    <a:p>
                      <a:r>
                        <a:rPr lang="en-GB" sz="1200" dirty="0"/>
                        <a:t>Eligibility to Officiate in military fixtures</a:t>
                      </a:r>
                    </a:p>
                    <a:p>
                      <a:r>
                        <a:rPr lang="en-GB" sz="1200" dirty="0"/>
                        <a:t>Free attendance to events</a:t>
                      </a:r>
                    </a:p>
                    <a:p>
                      <a:endParaRPr lang="en-GB" sz="1200" dirty="0"/>
                    </a:p>
                  </a:txBody>
                  <a:tcPr/>
                </a:tc>
                <a:extLst>
                  <a:ext uri="{0D108BD9-81ED-4DB2-BD59-A6C34878D82A}">
                    <a16:rowId xmlns:a16="http://schemas.microsoft.com/office/drawing/2014/main" val="3125261475"/>
                  </a:ext>
                </a:extLst>
              </a:tr>
            </a:tbl>
          </a:graphicData>
        </a:graphic>
      </p:graphicFrame>
    </p:spTree>
    <p:extLst>
      <p:ext uri="{BB962C8B-B14F-4D97-AF65-F5344CB8AC3E}">
        <p14:creationId xmlns:p14="http://schemas.microsoft.com/office/powerpoint/2010/main" val="364174646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de49536e-9021-4e8b-a813-eda5cb0caf1c}" enabled="1" method="Privileged" siteId="{db1e96a8-a3da-442a-930b-235cac24cd5c}" removed="0"/>
</clbl:labelList>
</file>

<file path=docProps/app.xml><?xml version="1.0" encoding="utf-8"?>
<Properties xmlns="http://schemas.openxmlformats.org/officeDocument/2006/extended-properties" xmlns:vt="http://schemas.openxmlformats.org/officeDocument/2006/docPropsVTypes">
  <TotalTime>8679</TotalTime>
  <Words>4193</Words>
  <Application>Microsoft Office PowerPoint</Application>
  <PresentationFormat>Widescreen</PresentationFormat>
  <Paragraphs>717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Roboto</vt:lpstr>
      <vt:lpstr>Office Theme</vt:lpstr>
      <vt:lpstr>UKAF ACO AGM Fri 22nd March 2024</vt:lpstr>
      <vt:lpstr>UKAF ACO AGM 2024</vt:lpstr>
      <vt:lpstr>UKAF ACO AGM 2024</vt:lpstr>
      <vt:lpstr>UKAF ACO AGM 2024</vt:lpstr>
      <vt:lpstr>UKAF ACO AGM 2024</vt:lpstr>
      <vt:lpstr>UKAF ACO AGM 2024</vt:lpstr>
      <vt:lpstr>UKAF ACO AGM 2024</vt:lpstr>
      <vt:lpstr>UKAF ACO AGM 2024</vt:lpstr>
      <vt:lpstr>UKAF ACO AGM 2024</vt:lpstr>
      <vt:lpstr>UKAF ACO AGM 2024</vt:lpstr>
      <vt:lpstr>UKAF ACO AGM 2024</vt:lpstr>
      <vt:lpstr>UKAF ACO AGM 2024</vt:lpstr>
      <vt:lpstr>UKAF ACO AGM 2023</vt:lpstr>
      <vt:lpstr>UKAF ACO AGM 2024</vt:lpstr>
      <vt:lpstr>UKAF ACO AGM 2024</vt:lpstr>
      <vt:lpstr>UKAF ACO AGM 2024</vt:lpstr>
      <vt:lpstr>UKAF ACO AGM 2024</vt:lpstr>
      <vt:lpstr>UKAF ACO AGM 2024</vt:lpstr>
      <vt:lpstr>UKAF ACO AGM 2024</vt:lpstr>
      <vt:lpstr>UKAF ACO AGM 2024</vt:lpstr>
      <vt:lpstr>UKAF ACO AGM 2023</vt:lpstr>
      <vt:lpstr>UKAF ACO AGM 2024</vt:lpstr>
      <vt:lpstr>UKAF ACO AGM 2024</vt:lpstr>
      <vt:lpstr>UKAF ACO AGM 2024</vt:lpstr>
      <vt:lpstr>UKAF ACO AGM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UKAF ACO AGM Fri 22nd March 2024</dc:title>
  <dc:creator>Rennie, Alex J SITILTD-PTIY/CL</dc:creator>
  <cp:lastModifiedBy>Rennie, Alex J SITILTD-PTIY/CL</cp:lastModifiedBy>
  <cp:revision>3</cp:revision>
  <dcterms:created xsi:type="dcterms:W3CDTF">2024-02-09T16:00:14Z</dcterms:created>
  <dcterms:modified xsi:type="dcterms:W3CDTF">2024-05-29T08:36:54Z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28611e-2819-430a-bdf7-3581be6cbbdd_Enabled">
    <vt:lpwstr>true</vt:lpwstr>
  </property>
  <property fmtid="{D5CDD505-2E9C-101B-9397-08002B2CF9AE}" pid="3" name="MSIP_Label_8e28611e-2819-430a-bdf7-3581be6cbbdd_SetDate">
    <vt:lpwstr>2024-03-08T16:42:42Z</vt:lpwstr>
  </property>
  <property fmtid="{D5CDD505-2E9C-101B-9397-08002B2CF9AE}" pid="4" name="MSIP_Label_8e28611e-2819-430a-bdf7-3581be6cbbdd_Method">
    <vt:lpwstr>Privileged</vt:lpwstr>
  </property>
  <property fmtid="{D5CDD505-2E9C-101B-9397-08002B2CF9AE}" pid="5" name="MSIP_Label_8e28611e-2819-430a-bdf7-3581be6cbbdd_Name">
    <vt:lpwstr>MOD-1-NWR-‘NON-WORK  RELATED’</vt:lpwstr>
  </property>
  <property fmtid="{D5CDD505-2E9C-101B-9397-08002B2CF9AE}" pid="6" name="MSIP_Label_8e28611e-2819-430a-bdf7-3581be6cbbdd_SiteId">
    <vt:lpwstr>be7760ed-5953-484b-ae95-d0a16dfa09e5</vt:lpwstr>
  </property>
  <property fmtid="{D5CDD505-2E9C-101B-9397-08002B2CF9AE}" pid="7" name="MSIP_Label_8e28611e-2819-430a-bdf7-3581be6cbbdd_ActionId">
    <vt:lpwstr>f9009eb1-55b6-42b1-912c-2e6bb80ee19b</vt:lpwstr>
  </property>
  <property fmtid="{D5CDD505-2E9C-101B-9397-08002B2CF9AE}" pid="8" name="MSIP_Label_8e28611e-2819-430a-bdf7-3581be6cbbdd_ContentBits">
    <vt:lpwstr>0</vt:lpwstr>
  </property>
</Properties>
</file>